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CC"/>
    <a:srgbClr val="FFFF99"/>
    <a:srgbClr val="FFFFCC"/>
    <a:srgbClr val="FFFFFF"/>
    <a:srgbClr val="FFFF66"/>
    <a:srgbClr val="66CCFF"/>
    <a:srgbClr val="FFCCFF"/>
    <a:srgbClr val="FFCC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9" d="100"/>
          <a:sy n="59" d="100"/>
        </p:scale>
        <p:origin x="216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7BF5638-1C4F-4926-A641-6879551E72E2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FB3EA0A-2691-4863-A1F5-699004E22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63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EA0A-2691-4863-A1F5-699004E22A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5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EA0A-2691-4863-A1F5-699004E22A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59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637" y="1158877"/>
            <a:ext cx="4152489" cy="3670956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8637" y="5100630"/>
            <a:ext cx="4152489" cy="1412119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58636" y="475668"/>
            <a:ext cx="2253322" cy="4466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028" y="1154072"/>
            <a:ext cx="601504" cy="72739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37386" y="1154073"/>
            <a:ext cx="0" cy="367576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7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28765" y="1154072"/>
            <a:ext cx="0" cy="154146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8522" y="1272944"/>
            <a:ext cx="827270" cy="661208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1560" y="1272944"/>
            <a:ext cx="3906880" cy="661208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88521" y="1038950"/>
            <a:ext cx="822605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01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2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49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2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6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3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25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2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28765" y="1154072"/>
            <a:ext cx="0" cy="154146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820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87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84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559" y="2536632"/>
            <a:ext cx="4143811" cy="272703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559" y="5497839"/>
            <a:ext cx="4143811" cy="1463120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28765" y="1154073"/>
            <a:ext cx="0" cy="4109599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49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560" y="1162620"/>
            <a:ext cx="4859566" cy="153010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559" y="2909019"/>
            <a:ext cx="2309768" cy="49653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1357" y="2909019"/>
            <a:ext cx="2309768" cy="4965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28765" y="1154072"/>
            <a:ext cx="0" cy="154146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62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560" y="1161571"/>
            <a:ext cx="4859567" cy="1525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560" y="2917129"/>
            <a:ext cx="2309768" cy="115836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1560" y="4079502"/>
            <a:ext cx="2309768" cy="3819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1357" y="2922118"/>
            <a:ext cx="2309768" cy="115878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1357" y="4075488"/>
            <a:ext cx="2309768" cy="38095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28765" y="1154072"/>
            <a:ext cx="0" cy="154146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9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28765" y="1154072"/>
            <a:ext cx="0" cy="154146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47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0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518" y="1154073"/>
            <a:ext cx="1747226" cy="3245836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992" y="1154074"/>
            <a:ext cx="2871134" cy="6729415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1559" y="4630156"/>
            <a:ext cx="1748249" cy="3247373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28765" y="1154073"/>
            <a:ext cx="0" cy="324583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5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47376" y="696470"/>
            <a:ext cx="2633540" cy="7437590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51" y="1631519"/>
            <a:ext cx="2364662" cy="264417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0096" y="1621452"/>
            <a:ext cx="1676249" cy="558469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1559" y="4544211"/>
            <a:ext cx="2361274" cy="2894294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1559" y="7900905"/>
            <a:ext cx="2365254" cy="462400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52190" y="460260"/>
            <a:ext cx="2364623" cy="463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28765" y="1154072"/>
            <a:ext cx="0" cy="31216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5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11616"/>
            <a:ext cx="6858000" cy="599057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8902192"/>
            <a:ext cx="6858000" cy="10335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560" y="1162085"/>
            <a:ext cx="4859566" cy="151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560" y="2911615"/>
            <a:ext cx="4859566" cy="4984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34907" y="477202"/>
            <a:ext cx="1776219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560" y="475668"/>
            <a:ext cx="2956562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94" y="1154072"/>
            <a:ext cx="596810" cy="7273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914060"/>
            <a:ext cx="685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97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8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forms/d/1MmDCxOSvm2HrkwSpLRkpr6bRFNWtMeqfO5XJ2tfTDsg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2231" y="1341367"/>
            <a:ext cx="32111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令和５年７月１日（土）</a:t>
            </a:r>
            <a:endParaRPr lang="en-US" altLang="ja-JP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71900" y="1383995"/>
            <a:ext cx="2683265" cy="338554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</a:t>
            </a:r>
            <a:r>
              <a:rPr lang="en-US" altLang="ja-JP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分～</a:t>
            </a:r>
            <a:r>
              <a:rPr lang="en-US" altLang="ja-JP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時（</a:t>
            </a:r>
            <a:r>
              <a:rPr lang="en-US" altLang="ja-JP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600" dirty="0" smtClean="0">
                <a:ln w="317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時開場）</a:t>
            </a:r>
            <a:endParaRPr lang="ja-JP" altLang="en-US" sz="1600" dirty="0">
              <a:ln w="317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308366" y="1302195"/>
            <a:ext cx="720104" cy="478953"/>
            <a:chOff x="451758" y="2251872"/>
            <a:chExt cx="843033" cy="483868"/>
          </a:xfrm>
        </p:grpSpPr>
        <p:sp>
          <p:nvSpPr>
            <p:cNvPr id="12" name="角丸四角形 11"/>
            <p:cNvSpPr/>
            <p:nvPr/>
          </p:nvSpPr>
          <p:spPr>
            <a:xfrm>
              <a:off x="481748" y="2251872"/>
              <a:ext cx="813043" cy="461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51758" y="2265102"/>
              <a:ext cx="831733" cy="47063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1" cap="none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日時</a:t>
              </a:r>
              <a:endParaRPr lang="ja-JP" altLang="en-US" sz="2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322785" y="1986297"/>
            <a:ext cx="705306" cy="487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17640" y="2045711"/>
            <a:ext cx="7104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会場</a:t>
            </a:r>
            <a:endParaRPr lang="ja-JP" alt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42331" y="1893513"/>
            <a:ext cx="3518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石川県地場産業振興センター</a:t>
            </a:r>
            <a:endParaRPr lang="en-US" altLang="ja-JP" sz="2000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本館　第３研修室</a:t>
            </a:r>
            <a:endParaRPr lang="ja-JP" altLang="en-US" sz="200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1576" y="3631076"/>
            <a:ext cx="82266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　演</a:t>
            </a:r>
            <a:endParaRPr lang="ja-JP" altLang="en-US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6478" y="5309580"/>
            <a:ext cx="6102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/>
              <a:t>　　　</a:t>
            </a:r>
            <a:endParaRPr kumimoji="1" lang="ja-JP" altLang="en-US" sz="1600" b="1" dirty="0"/>
          </a:p>
        </p:txBody>
      </p:sp>
      <p:sp>
        <p:nvSpPr>
          <p:cNvPr id="40" name="角丸四角形 39"/>
          <p:cNvSpPr/>
          <p:nvPr/>
        </p:nvSpPr>
        <p:spPr>
          <a:xfrm>
            <a:off x="308365" y="7677076"/>
            <a:ext cx="833965" cy="32408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16478" y="7690386"/>
            <a:ext cx="71222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参加</a:t>
            </a:r>
            <a:endParaRPr lang="en-US" altLang="ja-JP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21014" y="7624162"/>
            <a:ext cx="1539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会場</a:t>
            </a:r>
            <a:r>
              <a:rPr kumimoji="1" lang="ja-JP" altLang="en-US" sz="1500" b="1" dirty="0" smtClean="0"/>
              <a:t>参加</a:t>
            </a:r>
            <a:r>
              <a:rPr kumimoji="1" lang="en-US" altLang="ja-JP" sz="1500" b="1" dirty="0" smtClean="0"/>
              <a:t>:30</a:t>
            </a:r>
            <a:r>
              <a:rPr kumimoji="1" lang="ja-JP" altLang="en-US" sz="1500" b="1" dirty="0" smtClean="0"/>
              <a:t>名</a:t>
            </a:r>
            <a:endParaRPr kumimoji="1" lang="en-US" altLang="ja-JP" sz="1500" b="1" dirty="0" smtClean="0"/>
          </a:p>
          <a:p>
            <a:r>
              <a:rPr kumimoji="1" lang="en-US" altLang="ja-JP" sz="1500" b="1" dirty="0" smtClean="0"/>
              <a:t>ZOOM :  80</a:t>
            </a:r>
            <a:r>
              <a:rPr kumimoji="1" lang="ja-JP" altLang="en-US" sz="1500" b="1" dirty="0" smtClean="0"/>
              <a:t>名</a:t>
            </a:r>
            <a:endParaRPr kumimoji="1" lang="en-US" altLang="ja-JP" sz="1500" b="1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74099" y="7654940"/>
            <a:ext cx="2950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002060"/>
                </a:solidFill>
              </a:rPr>
              <a:t>準備のため裏面をご覧の上、事前にお申し込み願います</a:t>
            </a:r>
            <a:r>
              <a:rPr kumimoji="1" lang="ja-JP" altLang="en-US" sz="1400" b="1" dirty="0" smtClean="0"/>
              <a:t>。</a:t>
            </a:r>
            <a:endParaRPr kumimoji="1" lang="ja-JP" altLang="en-US" sz="1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2974099" y="8272995"/>
            <a:ext cx="1847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55221" y="8269887"/>
            <a:ext cx="880054" cy="49839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8878" y="8349809"/>
            <a:ext cx="99573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ご注意</a:t>
            </a:r>
            <a:endParaRPr lang="en-US" altLang="ja-JP" sz="16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190080" y="7861761"/>
            <a:ext cx="5572666" cy="766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6912" y="8257956"/>
            <a:ext cx="5412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会場参加と</a:t>
            </a:r>
            <a:r>
              <a:rPr kumimoji="1" lang="en-US" altLang="ja-JP" sz="1100" dirty="0" smtClean="0"/>
              <a:t>ZOOM</a:t>
            </a:r>
            <a:r>
              <a:rPr kumimoji="1" lang="ja-JP" altLang="en-US" sz="1100" dirty="0" smtClean="0"/>
              <a:t>によるオンライン参加とのハイブリッド形式で行います。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当日は、午後</a:t>
            </a:r>
            <a:r>
              <a:rPr kumimoji="1" lang="en-US" altLang="ja-JP" sz="1100" dirty="0" smtClean="0"/>
              <a:t>13</a:t>
            </a:r>
            <a:r>
              <a:rPr kumimoji="1" lang="ja-JP" altLang="en-US" sz="1100" dirty="0" smtClean="0"/>
              <a:t>：</a:t>
            </a:r>
            <a:r>
              <a:rPr kumimoji="1" lang="en-US" altLang="ja-JP" sz="1100" dirty="0" smtClean="0"/>
              <a:t>30</a:t>
            </a:r>
            <a:r>
              <a:rPr kumimoji="1" lang="ja-JP" altLang="en-US" sz="1100" dirty="0" smtClean="0"/>
              <a:t>から総会、永年勤続表彰式を行っておりますので、オンライン参加の方も、</a:t>
            </a:r>
            <a:r>
              <a:rPr kumimoji="1" lang="en-US" altLang="ja-JP" sz="1100" dirty="0" smtClean="0"/>
              <a:t>14</a:t>
            </a:r>
            <a:r>
              <a:rPr kumimoji="1" lang="ja-JP" altLang="en-US" sz="1100" dirty="0" smtClean="0"/>
              <a:t>：</a:t>
            </a:r>
            <a:r>
              <a:rPr kumimoji="1" lang="en-US" altLang="ja-JP" sz="1100" dirty="0" smtClean="0"/>
              <a:t>00</a:t>
            </a:r>
            <a:r>
              <a:rPr kumimoji="1" lang="ja-JP" altLang="en-US" sz="1100" dirty="0" smtClean="0"/>
              <a:t>以降にご入室願います。</a:t>
            </a:r>
            <a:endParaRPr kumimoji="1" lang="ja-JP" altLang="en-US" sz="11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86895" y="9114914"/>
            <a:ext cx="375660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■主催／石川県精神保健福祉協会</a:t>
            </a:r>
            <a:endParaRPr kumimoji="1" lang="ja-JP" altLang="en-US" sz="14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4522085" y="1901458"/>
            <a:ext cx="2321374" cy="585898"/>
            <a:chOff x="3731933" y="141850"/>
            <a:chExt cx="2111040" cy="1039352"/>
          </a:xfrm>
        </p:grpSpPr>
        <p:sp>
          <p:nvSpPr>
            <p:cNvPr id="19" name="フローチャート: 結合子 18"/>
            <p:cNvSpPr/>
            <p:nvPr/>
          </p:nvSpPr>
          <p:spPr>
            <a:xfrm>
              <a:off x="3962372" y="141850"/>
              <a:ext cx="1650164" cy="10393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731933" y="315289"/>
              <a:ext cx="2111040" cy="709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000" b="1" cap="none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参加無料</a:t>
              </a:r>
              <a:endParaRPr lang="ja-JP" altLang="en-US" sz="2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59" name="角丸四角形 58"/>
          <p:cNvSpPr/>
          <p:nvPr/>
        </p:nvSpPr>
        <p:spPr>
          <a:xfrm>
            <a:off x="333983" y="2660814"/>
            <a:ext cx="6256080" cy="4824370"/>
          </a:xfrm>
          <a:prstGeom prst="roundRect">
            <a:avLst>
              <a:gd name="adj" fmla="val 9089"/>
            </a:avLst>
          </a:prstGeom>
          <a:gradFill flip="none" rotWithShape="1">
            <a:gsLst>
              <a:gs pos="0">
                <a:srgbClr val="FFFF99"/>
              </a:gs>
              <a:gs pos="26000">
                <a:srgbClr val="FFFF99"/>
              </a:gs>
              <a:gs pos="100000">
                <a:srgbClr val="FFFFCC"/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演題：ウェルビーイングは上昇するか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～学生、企業従業員を対象としたウェルビーイング　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　を上昇させるかかわりの紹介～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r>
              <a:rPr lang="ja-JP" altLang="en-US" sz="2200" b="1" dirty="0" smtClean="0">
                <a:solidFill>
                  <a:schemeClr val="tx1"/>
                </a:solidFill>
              </a:rPr>
              <a:t>講師：塩谷　亨</a:t>
            </a:r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　　　   金沢工業大学心理科学研究所所長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　　　（ 教授・臨床心理士・公認心理師）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</a:rPr>
              <a:t>　　　　　　　</a:t>
            </a:r>
            <a:endParaRPr lang="ja-JP" altLang="ja-JP" sz="1500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</a:rPr>
              <a:t>ポジティブ</a:t>
            </a:r>
            <a:r>
              <a:rPr lang="ja-JP" altLang="ja-JP" dirty="0">
                <a:solidFill>
                  <a:schemeClr val="tx1"/>
                </a:solidFill>
              </a:rPr>
              <a:t>心理学のエッセンスの紹介</a:t>
            </a:r>
            <a:r>
              <a:rPr lang="ja-JP" altLang="ja-JP" dirty="0" smtClean="0">
                <a:solidFill>
                  <a:schemeClr val="tx1"/>
                </a:solidFill>
              </a:rPr>
              <a:t>と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ja-JP" altLang="ja-JP" dirty="0" smtClean="0">
                <a:solidFill>
                  <a:schemeClr val="tx1"/>
                </a:solidFill>
              </a:rPr>
              <a:t>ウェルビーイング</a:t>
            </a:r>
            <a:r>
              <a:rPr lang="ja-JP" altLang="ja-JP" dirty="0">
                <a:solidFill>
                  <a:schemeClr val="tx1"/>
                </a:solidFill>
              </a:rPr>
              <a:t>の説明に</a:t>
            </a:r>
            <a:r>
              <a:rPr lang="ja-JP" altLang="ja-JP" dirty="0" smtClean="0">
                <a:solidFill>
                  <a:schemeClr val="tx1"/>
                </a:solidFill>
              </a:rPr>
              <a:t>引き続き</a:t>
            </a:r>
            <a:r>
              <a:rPr lang="ja-JP" altLang="en-US" dirty="0" smtClean="0">
                <a:solidFill>
                  <a:schemeClr val="tx1"/>
                </a:solidFill>
              </a:rPr>
              <a:t>、講師</a:t>
            </a:r>
            <a:r>
              <a:rPr lang="ja-JP" altLang="ja-JP" dirty="0" smtClean="0">
                <a:solidFill>
                  <a:schemeClr val="tx1"/>
                </a:solidFill>
              </a:rPr>
              <a:t>が</a:t>
            </a:r>
            <a:r>
              <a:rPr lang="ja-JP" altLang="en-US" dirty="0" smtClean="0">
                <a:solidFill>
                  <a:schemeClr val="tx1"/>
                </a:solidFill>
              </a:rPr>
              <a:t>実施し</a:t>
            </a:r>
            <a:r>
              <a:rPr lang="ja-JP" altLang="ja-JP" dirty="0" smtClean="0">
                <a:solidFill>
                  <a:schemeClr val="tx1"/>
                </a:solidFill>
              </a:rPr>
              <a:t>てき</a:t>
            </a:r>
            <a:r>
              <a:rPr lang="ja-JP" altLang="ja-JP" dirty="0">
                <a:solidFill>
                  <a:schemeClr val="tx1"/>
                </a:solidFill>
              </a:rPr>
              <a:t>たウェルビーイングを上昇させる試みを紹介します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r>
              <a:rPr lang="ja-JP" altLang="en-US" dirty="0" smtClean="0">
                <a:solidFill>
                  <a:schemeClr val="tx1"/>
                </a:solidFill>
              </a:rPr>
              <a:t>最近目にする機会が多くなった</a:t>
            </a:r>
            <a:r>
              <a:rPr lang="ja-JP" altLang="ja-JP" dirty="0" smtClean="0">
                <a:solidFill>
                  <a:schemeClr val="tx1"/>
                </a:solidFill>
              </a:rPr>
              <a:t>ウェルビーイング</a:t>
            </a:r>
            <a:r>
              <a:rPr lang="ja-JP" altLang="ja-JP" dirty="0">
                <a:solidFill>
                  <a:schemeClr val="tx1"/>
                </a:solidFill>
              </a:rPr>
              <a:t>という</a:t>
            </a:r>
            <a:r>
              <a:rPr lang="ja-JP" altLang="ja-JP" dirty="0" smtClean="0">
                <a:solidFill>
                  <a:schemeClr val="tx1"/>
                </a:solidFill>
              </a:rPr>
              <a:t>言葉</a:t>
            </a:r>
            <a:r>
              <a:rPr lang="ja-JP" altLang="en-US" dirty="0" smtClean="0">
                <a:solidFill>
                  <a:schemeClr val="tx1"/>
                </a:solidFill>
              </a:rPr>
              <a:t>について、</a:t>
            </a:r>
            <a:r>
              <a:rPr lang="ja-JP" altLang="ja-JP" dirty="0" smtClean="0">
                <a:solidFill>
                  <a:schemeClr val="tx1"/>
                </a:solidFill>
              </a:rPr>
              <a:t>概念</a:t>
            </a:r>
            <a:r>
              <a:rPr lang="ja-JP" altLang="ja-JP" dirty="0">
                <a:solidFill>
                  <a:schemeClr val="tx1"/>
                </a:solidFill>
              </a:rPr>
              <a:t>をきちんと理解したい人</a:t>
            </a:r>
            <a:r>
              <a:rPr lang="ja-JP" altLang="ja-JP" dirty="0" smtClean="0">
                <a:solidFill>
                  <a:schemeClr val="tx1"/>
                </a:solidFill>
              </a:rPr>
              <a:t>や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ja-JP" altLang="ja-JP" dirty="0" smtClean="0">
                <a:solidFill>
                  <a:schemeClr val="tx1"/>
                </a:solidFill>
              </a:rPr>
              <a:t>自分</a:t>
            </a:r>
            <a:r>
              <a:rPr lang="ja-JP" altLang="ja-JP" dirty="0">
                <a:solidFill>
                  <a:schemeClr val="tx1"/>
                </a:solidFill>
              </a:rPr>
              <a:t>や他者の主観的な幸福を真面目に考えている人</a:t>
            </a:r>
            <a:r>
              <a:rPr lang="ja-JP" altLang="ja-JP" dirty="0" smtClean="0">
                <a:solidFill>
                  <a:schemeClr val="tx1"/>
                </a:solidFill>
              </a:rPr>
              <a:t>に</a:t>
            </a:r>
            <a:r>
              <a:rPr lang="ja-JP" altLang="en-US" dirty="0" smtClean="0">
                <a:solidFill>
                  <a:schemeClr val="tx1"/>
                </a:solidFill>
              </a:rPr>
              <a:t>お勧めします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r>
              <a:rPr lang="ja-JP" altLang="ja-JP" dirty="0">
                <a:solidFill>
                  <a:schemeClr val="tx1"/>
                </a:solidFill>
              </a:rPr>
              <a:t>ウェルビーイング</a:t>
            </a:r>
            <a:r>
              <a:rPr lang="ja-JP" altLang="ja-JP" dirty="0" smtClean="0">
                <a:solidFill>
                  <a:schemeClr val="tx1"/>
                </a:solidFill>
              </a:rPr>
              <a:t>が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ja-JP" altLang="ja-JP" dirty="0" err="1" smtClean="0">
                <a:solidFill>
                  <a:schemeClr val="tx1"/>
                </a:solidFill>
              </a:rPr>
              <a:t>障</a:t>
            </a:r>
            <a:r>
              <a:rPr lang="ja-JP" altLang="ja-JP" dirty="0" err="1">
                <a:solidFill>
                  <a:schemeClr val="tx1"/>
                </a:solidFill>
              </a:rPr>
              <a:t>がいを</a:t>
            </a:r>
            <a:r>
              <a:rPr lang="ja-JP" altLang="ja-JP" dirty="0">
                <a:solidFill>
                  <a:schemeClr val="tx1"/>
                </a:solidFill>
              </a:rPr>
              <a:t>持つ人にとっても有益な概念であることが理解できると思います。</a:t>
            </a:r>
            <a:endParaRPr lang="ja-JP" altLang="ja-JP" sz="16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08366" y="232316"/>
            <a:ext cx="6053956" cy="909374"/>
          </a:xfrm>
          <a:prstGeom prst="roundRect">
            <a:avLst/>
          </a:prstGeom>
          <a:gradFill flip="none" rotWithShape="1">
            <a:gsLst>
              <a:gs pos="48000">
                <a:srgbClr val="FFFF99"/>
              </a:gs>
              <a:gs pos="0">
                <a:srgbClr val="FFCC00"/>
              </a:gs>
              <a:gs pos="97000">
                <a:srgbClr val="FFCC00"/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solidFill>
                  <a:srgbClr val="00B050"/>
                </a:solidFill>
              </a:rPr>
              <a:t>令和５年度</a:t>
            </a:r>
            <a:endParaRPr lang="en-US" altLang="ja-JP" sz="2400" b="1" dirty="0" smtClean="0">
              <a:solidFill>
                <a:srgbClr val="00B050"/>
              </a:solidFill>
            </a:endParaRPr>
          </a:p>
          <a:p>
            <a:pPr algn="ctr"/>
            <a:r>
              <a:rPr lang="ja-JP" altLang="ja-JP" sz="3200" b="1" dirty="0" smtClean="0">
                <a:solidFill>
                  <a:srgbClr val="00B050"/>
                </a:solidFill>
              </a:rPr>
              <a:t>精神保健</a:t>
            </a:r>
            <a:r>
              <a:rPr lang="ja-JP" altLang="en-US" sz="3200" b="1" dirty="0" smtClean="0">
                <a:solidFill>
                  <a:srgbClr val="00B050"/>
                </a:solidFill>
              </a:rPr>
              <a:t>講演会 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in </a:t>
            </a:r>
            <a:r>
              <a:rPr lang="ja-JP" altLang="en-US" sz="3200" b="1" dirty="0" smtClean="0">
                <a:solidFill>
                  <a:srgbClr val="00B050"/>
                </a:solidFill>
              </a:rPr>
              <a:t>石川</a:t>
            </a:r>
            <a:endParaRPr lang="ja-JP" altLang="ja-JP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402645" y="463938"/>
            <a:ext cx="5915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精神保健講演会 </a:t>
            </a:r>
            <a:r>
              <a:rPr kumimoji="1" lang="en-US" altLang="ja-JP" sz="2800" b="1" dirty="0" smtClean="0"/>
              <a:t>in </a:t>
            </a:r>
            <a:r>
              <a:rPr kumimoji="1" lang="ja-JP" altLang="en-US" sz="2800" b="1" dirty="0" smtClean="0"/>
              <a:t>石川</a:t>
            </a:r>
            <a:r>
              <a:rPr kumimoji="1" lang="ja-JP" altLang="en-US" b="1" dirty="0" smtClean="0"/>
              <a:t>　　　　　　　　　　　　　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919" y="1244762"/>
            <a:ext cx="538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令和５年７月１日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土</a:t>
            </a:r>
            <a:r>
              <a:rPr kumimoji="1" lang="en-US" altLang="ja-JP" b="1" dirty="0" smtClean="0"/>
              <a:t>)</a:t>
            </a:r>
            <a:r>
              <a:rPr kumimoji="1" lang="ja-JP" altLang="en-US" b="1" dirty="0" smtClean="0"/>
              <a:t>  </a:t>
            </a:r>
            <a:r>
              <a:rPr kumimoji="1" lang="en-US" altLang="ja-JP" b="1" dirty="0" smtClean="0"/>
              <a:t>14</a:t>
            </a:r>
            <a:r>
              <a:rPr kumimoji="1" lang="ja-JP" altLang="en-US" b="1" dirty="0" smtClean="0"/>
              <a:t>：</a:t>
            </a:r>
            <a:r>
              <a:rPr kumimoji="1" lang="en-US" altLang="ja-JP" b="1" dirty="0" smtClean="0"/>
              <a:t>30</a:t>
            </a:r>
            <a:r>
              <a:rPr kumimoji="1" lang="ja-JP" altLang="en-US" b="1" dirty="0" smtClean="0"/>
              <a:t>～</a:t>
            </a:r>
            <a:r>
              <a:rPr kumimoji="1" lang="en-US" altLang="ja-JP" b="1" dirty="0" smtClean="0"/>
              <a:t>16</a:t>
            </a:r>
            <a:r>
              <a:rPr kumimoji="1" lang="ja-JP" altLang="en-US" b="1" dirty="0" smtClean="0"/>
              <a:t>：</a:t>
            </a:r>
            <a:r>
              <a:rPr kumimoji="1" lang="en-US" altLang="ja-JP" b="1" dirty="0" smtClean="0"/>
              <a:t>00</a:t>
            </a:r>
          </a:p>
          <a:p>
            <a:endParaRPr kumimoji="1" lang="ja-JP" altLang="en-US" b="1" dirty="0"/>
          </a:p>
        </p:txBody>
      </p:sp>
      <p:sp>
        <p:nvSpPr>
          <p:cNvPr id="12" name="フローチャート: 結合子 11"/>
          <p:cNvSpPr/>
          <p:nvPr/>
        </p:nvSpPr>
        <p:spPr>
          <a:xfrm>
            <a:off x="4999417" y="1118232"/>
            <a:ext cx="1524332" cy="677791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716543" y="1296676"/>
            <a:ext cx="200942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参加無料</a:t>
            </a:r>
            <a:endParaRPr lang="ja-JP" altLang="en-US" sz="2000" b="1" cap="none" spc="50" dirty="0">
              <a:ln w="952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630637" y="1119431"/>
            <a:ext cx="5226329" cy="3609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1258" y="4114463"/>
            <a:ext cx="6262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＊</a:t>
            </a:r>
            <a:r>
              <a:rPr kumimoji="1" lang="ja-JP" altLang="en-US" sz="1000" b="1" u="sng" dirty="0" smtClean="0"/>
              <a:t>参加票の発行はありません</a:t>
            </a:r>
            <a:endParaRPr kumimoji="1" lang="en-US" altLang="ja-JP" sz="1000" b="1" u="sng" dirty="0" smtClean="0"/>
          </a:p>
          <a:p>
            <a:endParaRPr kumimoji="1" lang="en-US" altLang="ja-JP" sz="1000" b="1" u="sng" dirty="0" smtClean="0"/>
          </a:p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＊</a:t>
            </a:r>
            <a:r>
              <a:rPr kumimoji="1" lang="ja-JP" altLang="en-US" sz="1000" b="1" u="sng" dirty="0"/>
              <a:t>下記</a:t>
            </a:r>
            <a:r>
              <a:rPr kumimoji="1" lang="en-US" altLang="ja-JP" sz="1000" b="1" u="sng" dirty="0" smtClean="0"/>
              <a:t>QR</a:t>
            </a:r>
            <a:r>
              <a:rPr kumimoji="1" lang="ja-JP" altLang="en-US" sz="1000" b="1" u="sng" dirty="0" smtClean="0"/>
              <a:t>コード</a:t>
            </a:r>
            <a:r>
              <a:rPr kumimoji="1" lang="ja-JP" altLang="en-US" sz="1000" b="1" u="sng" dirty="0"/>
              <a:t>また</a:t>
            </a:r>
            <a:r>
              <a:rPr kumimoji="1" lang="ja-JP" altLang="en-US" sz="1000" b="1" u="sng" dirty="0" smtClean="0"/>
              <a:t>は</a:t>
            </a:r>
            <a:r>
              <a:rPr kumimoji="1" lang="en-US" altLang="ja-JP" sz="1000" b="1" u="sng" dirty="0" smtClean="0"/>
              <a:t>URL</a:t>
            </a:r>
            <a:r>
              <a:rPr kumimoji="1" lang="ja-JP" altLang="en-US" sz="1000" b="1" u="sng" dirty="0" smtClean="0"/>
              <a:t>より、</a:t>
            </a:r>
            <a:r>
              <a:rPr kumimoji="1" lang="en-US" altLang="ja-JP" sz="1000" b="1" u="sng" dirty="0" smtClean="0"/>
              <a:t>Google</a:t>
            </a:r>
            <a:r>
              <a:rPr kumimoji="1" lang="ja-JP" altLang="en-US" sz="1000" b="1" u="sng" dirty="0" smtClean="0"/>
              <a:t>フォームにてお申し込みください</a:t>
            </a:r>
            <a:endParaRPr kumimoji="1" lang="en-US" altLang="ja-JP" sz="1000" b="1" u="sng" dirty="0" smtClean="0"/>
          </a:p>
          <a:p>
            <a:endParaRPr kumimoji="1" lang="en-US" altLang="ja-JP" sz="1000" b="1" u="sng" dirty="0" smtClean="0"/>
          </a:p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＊</a:t>
            </a:r>
            <a:r>
              <a:rPr kumimoji="1" lang="ja-JP" altLang="en-US" sz="1000" b="1" u="sng" dirty="0"/>
              <a:t>オンライン参加の</a:t>
            </a:r>
            <a:r>
              <a:rPr kumimoji="1" lang="ja-JP" altLang="en-US" sz="1000" b="1" u="sng" dirty="0" smtClean="0"/>
              <a:t>うち、パソコン</a:t>
            </a:r>
            <a:r>
              <a:rPr kumimoji="1" lang="ja-JP" altLang="en-US" sz="1000" b="1" u="sng" dirty="0"/>
              <a:t>１台に複数名で参加の</a:t>
            </a:r>
            <a:r>
              <a:rPr kumimoji="1" lang="ja-JP" altLang="en-US" sz="1000" b="1" u="sng" dirty="0" smtClean="0"/>
              <a:t>場合、代表者のみお申し込みください</a:t>
            </a:r>
            <a:endParaRPr kumimoji="1" lang="en-US" altLang="ja-JP" sz="1000" b="1" u="sng" dirty="0"/>
          </a:p>
          <a:p>
            <a:endParaRPr kumimoji="1" lang="en-US" altLang="ja-JP" sz="1000" b="1" u="sng" dirty="0" smtClean="0"/>
          </a:p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＊</a:t>
            </a:r>
            <a:r>
              <a:rPr kumimoji="1" lang="ja-JP" altLang="en-US" sz="1000" b="1" u="sng" dirty="0"/>
              <a:t>フォーム</a:t>
            </a:r>
            <a:r>
              <a:rPr kumimoji="1" lang="ja-JP" altLang="en-US" sz="1000" b="1" u="sng" dirty="0" smtClean="0"/>
              <a:t>から申し込みができない等ご質問・お問い合わせ等ありましたら、下記にお電話ください</a:t>
            </a:r>
            <a:endParaRPr kumimoji="1" lang="en-US" altLang="ja-JP" sz="1000" b="1" u="sng" dirty="0"/>
          </a:p>
          <a:p>
            <a:endParaRPr kumimoji="1" lang="en-US" altLang="ja-JP" sz="1000" b="1" u="sng" dirty="0" smtClean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78007" y="1702664"/>
            <a:ext cx="5926757" cy="2473967"/>
            <a:chOff x="197414" y="7073127"/>
            <a:chExt cx="5926757" cy="2437182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197414" y="8138444"/>
              <a:ext cx="3634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accent2">
                      <a:lumMod val="75000"/>
                    </a:schemeClr>
                  </a:solidFill>
                </a:rPr>
                <a:t>【</a:t>
              </a:r>
              <a:r>
                <a:rPr kumimoji="1" lang="ja-JP" altLang="en-US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交通案内</a:t>
              </a:r>
              <a:r>
                <a:rPr kumimoji="1" lang="en-US" altLang="ja-JP" sz="1400" dirty="0" smtClean="0">
                  <a:solidFill>
                    <a:schemeClr val="accent2">
                      <a:lumMod val="75000"/>
                    </a:schemeClr>
                  </a:solidFill>
                </a:rPr>
                <a:t>】</a:t>
              </a:r>
              <a:r>
                <a:rPr kumimoji="1" lang="ja-JP" altLang="en-US" sz="1100" b="1" dirty="0" smtClean="0"/>
                <a:t>金沢駅から当センターまで約４</a:t>
              </a:r>
              <a:r>
                <a:rPr kumimoji="1" lang="en-US" altLang="ja-JP" sz="1100" b="1" dirty="0"/>
                <a:t>k</a:t>
              </a:r>
              <a:r>
                <a:rPr kumimoji="1" lang="en-US" altLang="ja-JP" sz="1100" b="1" dirty="0" smtClean="0"/>
                <a:t>m</a:t>
              </a:r>
              <a:endParaRPr kumimoji="1" lang="ja-JP" altLang="en-US" sz="1100" b="1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97414" y="8362827"/>
              <a:ext cx="36341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【</a:t>
              </a:r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北鉄バス</a:t>
              </a:r>
              <a:r>
                <a:rPr kumimoji="1" lang="en-US" altLang="ja-JP" sz="1200" dirty="0" smtClean="0">
                  <a:solidFill>
                    <a:srgbClr val="FF0000"/>
                  </a:solidFill>
                </a:rPr>
                <a:t>】</a:t>
              </a:r>
              <a:endParaRPr kumimoji="1" lang="en-US" altLang="ja-JP" sz="1100" b="1" dirty="0"/>
            </a:p>
            <a:p>
              <a:r>
                <a:rPr kumimoji="1" lang="ja-JP" altLang="en-US" sz="1100" b="1" dirty="0" smtClean="0"/>
                <a:t>　</a:t>
              </a:r>
              <a:r>
                <a:rPr kumimoji="1" lang="en-US" altLang="ja-JP" sz="1100" b="1" dirty="0" smtClean="0"/>
                <a:t>JR</a:t>
              </a:r>
              <a:r>
                <a:rPr kumimoji="1" lang="ja-JP" altLang="en-US" sz="1100" b="1" dirty="0" smtClean="0"/>
                <a:t>金沢駅金沢港口</a:t>
              </a:r>
              <a:r>
                <a:rPr kumimoji="1" lang="en-US" altLang="ja-JP" sz="1100" b="1" dirty="0" smtClean="0"/>
                <a:t>(</a:t>
              </a:r>
              <a:r>
                <a:rPr kumimoji="1" lang="ja-JP" altLang="en-US" sz="1100" b="1" dirty="0" smtClean="0"/>
                <a:t>西口</a:t>
              </a:r>
              <a:r>
                <a:rPr kumimoji="1" lang="en-US" altLang="ja-JP" sz="1100" b="1" dirty="0" smtClean="0"/>
                <a:t>)</a:t>
              </a:r>
              <a:r>
                <a:rPr kumimoji="1" lang="ja-JP" altLang="en-US" sz="1100" b="1" dirty="0" smtClean="0"/>
                <a:t>より約２０分</a:t>
              </a:r>
              <a:endParaRPr kumimoji="1" lang="en-US" altLang="ja-JP" sz="1100" b="1" dirty="0" smtClean="0"/>
            </a:p>
            <a:p>
              <a:r>
                <a:rPr kumimoji="1" lang="ja-JP" altLang="en-US" sz="1100" b="1" dirty="0" smtClean="0"/>
                <a:t>　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金沢駅金沢港口</a:t>
              </a:r>
              <a:r>
                <a:rPr kumimoji="1" lang="en-US" altLang="ja-JP" sz="1100" b="1" dirty="0">
                  <a:solidFill>
                    <a:srgbClr val="FF0000"/>
                  </a:solidFill>
                </a:rPr>
                <a:t>(</a:t>
              </a:r>
              <a:r>
                <a:rPr kumimoji="1" lang="ja-JP" altLang="en-US" sz="1100" b="1" dirty="0">
                  <a:solidFill>
                    <a:srgbClr val="FF0000"/>
                  </a:solidFill>
                </a:rPr>
                <a:t>西口</a:t>
              </a:r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)6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番乗り場</a:t>
              </a:r>
              <a:endParaRPr kumimoji="1" lang="en-US" altLang="ja-JP" sz="1100" b="1" dirty="0" smtClean="0">
                <a:solidFill>
                  <a:srgbClr val="FF0000"/>
                </a:solidFill>
              </a:endParaRPr>
            </a:p>
            <a:p>
              <a:r>
                <a:rPr kumimoji="1" lang="ja-JP" altLang="en-US" sz="1100" b="1" dirty="0">
                  <a:solidFill>
                    <a:srgbClr val="FF0000"/>
                  </a:solidFill>
                </a:rPr>
                <a:t>　「金沢港クルーズターミナル」行きに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乗車</a:t>
              </a:r>
              <a:endParaRPr kumimoji="1" lang="en-US" altLang="ja-JP" sz="1100" b="1" dirty="0" smtClean="0">
                <a:solidFill>
                  <a:srgbClr val="FF0000"/>
                </a:solidFill>
              </a:endParaRPr>
            </a:p>
            <a:p>
              <a:r>
                <a:rPr kumimoji="1" lang="ja-JP" altLang="en-US" sz="1100" b="1" dirty="0">
                  <a:solidFill>
                    <a:srgbClr val="FF0000"/>
                  </a:solidFill>
                </a:rPr>
                <a:t>　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「</a:t>
              </a:r>
              <a:r>
                <a:rPr kumimoji="1" lang="ja-JP" altLang="en-US" sz="1100" b="1" dirty="0">
                  <a:solidFill>
                    <a:srgbClr val="FF0000"/>
                  </a:solidFill>
                </a:rPr>
                <a:t>金沢西高校」下車　</a:t>
              </a: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300151" y="7073127"/>
              <a:ext cx="5824020" cy="2437182"/>
              <a:chOff x="353384" y="7059938"/>
              <a:chExt cx="5824020" cy="2437182"/>
            </a:xfrm>
          </p:grpSpPr>
          <p:pic>
            <p:nvPicPr>
              <p:cNvPr id="35" name="図 34" descr="\\kj-lgfs.pref.ishikawa.jp\out\hasegawa\1000784.jpg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75564" y="7209006"/>
                <a:ext cx="2501840" cy="228811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テキスト ボックス 38"/>
              <p:cNvSpPr txBox="1"/>
              <p:nvPr/>
            </p:nvSpPr>
            <p:spPr>
              <a:xfrm>
                <a:off x="353384" y="7440200"/>
                <a:ext cx="3322179" cy="102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/>
                  <a:t>石川県地場産業振興センター</a:t>
                </a:r>
                <a:endParaRPr kumimoji="1" lang="en-US" altLang="ja-JP" b="1" dirty="0" smtClean="0"/>
              </a:p>
              <a:p>
                <a:r>
                  <a:rPr kumimoji="1" lang="ja-JP" altLang="en-US" sz="1600" b="1" dirty="0" smtClean="0"/>
                  <a:t>　本館　第３研修室</a:t>
                </a:r>
                <a:endParaRPr kumimoji="1" lang="en-US" altLang="ja-JP" sz="1600" b="1" dirty="0" smtClean="0"/>
              </a:p>
              <a:p>
                <a:r>
                  <a:rPr lang="ja-JP" altLang="en-US" sz="1050" b="1" dirty="0" smtClean="0"/>
                  <a:t>　　</a:t>
                </a:r>
                <a:r>
                  <a:rPr lang="ja-JP" altLang="ja-JP" sz="1050" b="1" dirty="0" smtClean="0"/>
                  <a:t>〒</a:t>
                </a:r>
                <a:r>
                  <a:rPr lang="en-US" altLang="ja-JP" sz="1050" b="1" dirty="0"/>
                  <a:t>920-8203 </a:t>
                </a:r>
                <a:r>
                  <a:rPr lang="ja-JP" altLang="ja-JP" sz="1050" b="1" dirty="0"/>
                  <a:t>石川県金沢市鞍月</a:t>
                </a:r>
                <a:r>
                  <a:rPr lang="en-US" altLang="ja-JP" sz="1050" b="1" dirty="0"/>
                  <a:t>2</a:t>
                </a:r>
                <a:r>
                  <a:rPr lang="ja-JP" altLang="ja-JP" sz="1050" b="1" dirty="0"/>
                  <a:t>丁目</a:t>
                </a:r>
                <a:r>
                  <a:rPr lang="en-US" altLang="ja-JP" sz="1050" b="1" dirty="0"/>
                  <a:t>1</a:t>
                </a:r>
                <a:r>
                  <a:rPr lang="ja-JP" altLang="ja-JP" sz="1050" b="1" dirty="0"/>
                  <a:t>番地</a:t>
                </a:r>
              </a:p>
              <a:p>
                <a:endParaRPr kumimoji="1" lang="ja-JP" altLang="en-US" sz="1600" b="1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411015" y="7059938"/>
                <a:ext cx="1100883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chemeClr val="bg1"/>
                    </a:solidFill>
                  </a:rPr>
                  <a:t>会場案内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テキスト ボックス 1"/>
          <p:cNvSpPr txBox="1"/>
          <p:nvPr/>
        </p:nvSpPr>
        <p:spPr>
          <a:xfrm>
            <a:off x="477265" y="9170327"/>
            <a:ext cx="55642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締め切り　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６月１５日（木）１７：</a:t>
            </a:r>
            <a:r>
              <a:rPr kumimoji="1" lang="ja-JP" altLang="en-US" sz="2000" u="sng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００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必着</a:t>
            </a:r>
            <a:endParaRPr kumimoji="1" lang="ja-JP" altLang="en-US" sz="2000" u="sng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261257" y="5516635"/>
            <a:ext cx="6596743" cy="867107"/>
            <a:chOff x="254342" y="6132353"/>
            <a:chExt cx="6596743" cy="868650"/>
          </a:xfrm>
        </p:grpSpPr>
        <p:sp>
          <p:nvSpPr>
            <p:cNvPr id="4" name="正方形/長方形 3"/>
            <p:cNvSpPr/>
            <p:nvPr/>
          </p:nvSpPr>
          <p:spPr>
            <a:xfrm>
              <a:off x="254342" y="6132353"/>
              <a:ext cx="6379169" cy="8686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679557" y="6372711"/>
              <a:ext cx="3837277" cy="5681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679557" y="6362985"/>
              <a:ext cx="4171528" cy="524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TEL.076-238-5761</a:t>
              </a:r>
              <a:r>
                <a:rPr kumimoji="1" lang="ja-JP" altLang="en-US" sz="1400" dirty="0" smtClean="0"/>
                <a:t>　</a:t>
              </a:r>
              <a:r>
                <a:rPr kumimoji="1" lang="ja-JP" altLang="en-US" sz="1200" dirty="0" smtClean="0"/>
                <a:t>石川県こころの健康センタ</a:t>
              </a:r>
              <a:r>
                <a:rPr kumimoji="1" lang="en-US" altLang="ja-JP" sz="1200" dirty="0" smtClean="0"/>
                <a:t>-</a:t>
              </a:r>
              <a:r>
                <a:rPr kumimoji="1" lang="ja-JP" altLang="en-US" sz="1200" dirty="0" smtClean="0"/>
                <a:t>内</a:t>
              </a:r>
              <a:r>
                <a:rPr kumimoji="1" lang="ja-JP" altLang="en-US" sz="1400" b="1" dirty="0" smtClean="0"/>
                <a:t>　　</a:t>
              </a:r>
              <a:endParaRPr kumimoji="1" lang="en-US" altLang="ja-JP" sz="1400" b="1" dirty="0" smtClean="0"/>
            </a:p>
            <a:p>
              <a:r>
                <a:rPr kumimoji="1" lang="ja-JP" altLang="en-US" sz="1400" b="1" dirty="0" smtClean="0"/>
                <a:t>石川県精神保健福祉協会　高野</a:t>
              </a:r>
              <a:endParaRPr kumimoji="1" lang="ja-JP" altLang="en-US" sz="1400" b="1" dirty="0"/>
            </a:p>
          </p:txBody>
        </p:sp>
        <p:sp>
          <p:nvSpPr>
            <p:cNvPr id="13" name="右矢印 12"/>
            <p:cNvSpPr/>
            <p:nvPr/>
          </p:nvSpPr>
          <p:spPr>
            <a:xfrm>
              <a:off x="1994317" y="6568586"/>
              <a:ext cx="357252" cy="30686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1869" y="6324815"/>
              <a:ext cx="23222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ご質問・お問い合わせは</a:t>
              </a:r>
              <a:r>
                <a:rPr kumimoji="1" lang="ja-JP" altLang="en-US" sz="1400" dirty="0" smtClean="0"/>
                <a:t>　　　　　　</a:t>
              </a:r>
              <a:endParaRPr kumimoji="1" lang="ja-JP" altLang="en-US" sz="14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002048" y="6570281"/>
              <a:ext cx="1256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こちらへ</a:t>
              </a:r>
              <a:endParaRPr kumimoji="1" lang="ja-JP" altLang="en-US" sz="1400" b="1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2907" y="6596365"/>
            <a:ext cx="4759736" cy="1570411"/>
            <a:chOff x="641500" y="7487813"/>
            <a:chExt cx="5001154" cy="1920505"/>
          </a:xfrm>
        </p:grpSpPr>
        <p:sp>
          <p:nvSpPr>
            <p:cNvPr id="22" name="正方形/長方形 21"/>
            <p:cNvSpPr/>
            <p:nvPr/>
          </p:nvSpPr>
          <p:spPr>
            <a:xfrm>
              <a:off x="3884269" y="7645541"/>
              <a:ext cx="1758385" cy="1762777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40"/>
            <p:cNvGrpSpPr/>
            <p:nvPr/>
          </p:nvGrpSpPr>
          <p:grpSpPr>
            <a:xfrm>
              <a:off x="3354215" y="8227561"/>
              <a:ext cx="468305" cy="459241"/>
              <a:chOff x="1546168" y="2973514"/>
              <a:chExt cx="468305" cy="459241"/>
            </a:xfrm>
          </p:grpSpPr>
          <p:sp>
            <p:nvSpPr>
              <p:cNvPr id="29" name="山形 28"/>
              <p:cNvSpPr/>
              <p:nvPr/>
            </p:nvSpPr>
            <p:spPr>
              <a:xfrm>
                <a:off x="1546168" y="2990850"/>
                <a:ext cx="254057" cy="441905"/>
              </a:xfrm>
              <a:prstGeom prst="chevro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山形 45"/>
              <p:cNvSpPr/>
              <p:nvPr/>
            </p:nvSpPr>
            <p:spPr>
              <a:xfrm>
                <a:off x="1760416" y="2973514"/>
                <a:ext cx="254057" cy="441905"/>
              </a:xfrm>
              <a:prstGeom prst="chevro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862234" y="7641741"/>
              <a:ext cx="2449234" cy="1015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参加ご希望の方は、</a:t>
              </a:r>
              <a:endParaRPr kumimoji="1" lang="en-US" altLang="ja-JP" sz="1400" dirty="0" smtClean="0"/>
            </a:p>
            <a:p>
              <a:r>
                <a:rPr kumimoji="1" lang="ja-JP" altLang="en-US" sz="1400" dirty="0" smtClean="0"/>
                <a:t>こちらの</a:t>
              </a:r>
              <a:r>
                <a:rPr kumimoji="1" lang="en-US" altLang="ja-JP" sz="1400" b="1" dirty="0" smtClean="0">
                  <a:solidFill>
                    <a:srgbClr val="FF0000"/>
                  </a:solidFill>
                </a:rPr>
                <a:t>QR</a:t>
              </a:r>
              <a:r>
                <a:rPr kumimoji="1" lang="ja-JP" altLang="en-US" sz="1400" b="1" dirty="0" smtClean="0">
                  <a:solidFill>
                    <a:srgbClr val="FF0000"/>
                  </a:solidFill>
                </a:rPr>
                <a:t>コード</a:t>
              </a:r>
              <a:r>
                <a:rPr kumimoji="1" lang="ja-JP" altLang="en-US" sz="1400" dirty="0" smtClean="0"/>
                <a:t>からお申し込みください</a:t>
              </a:r>
              <a:endParaRPr kumimoji="1" lang="ja-JP" altLang="en-US" sz="1400" dirty="0"/>
            </a:p>
          </p:txBody>
        </p:sp>
        <p:sp>
          <p:nvSpPr>
            <p:cNvPr id="52" name="フレーム 51"/>
            <p:cNvSpPr/>
            <p:nvPr/>
          </p:nvSpPr>
          <p:spPr>
            <a:xfrm>
              <a:off x="641500" y="7487813"/>
              <a:ext cx="2669611" cy="1247775"/>
            </a:xfrm>
            <a:prstGeom prst="frame">
              <a:avLst/>
            </a:prstGeom>
            <a:solidFill>
              <a:srgbClr val="FFFF99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 flipH="1">
              <a:off x="979568" y="9408318"/>
              <a:ext cx="290470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641500" y="8735588"/>
              <a:ext cx="338068" cy="67273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3311111" y="8735588"/>
              <a:ext cx="573158" cy="67273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3292465" y="7487813"/>
              <a:ext cx="591804" cy="138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5010237" y="7497349"/>
              <a:ext cx="591804" cy="138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311111" y="7497349"/>
              <a:ext cx="1756032" cy="0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0"/>
          <p:cNvSpPr txBox="1"/>
          <p:nvPr/>
        </p:nvSpPr>
        <p:spPr>
          <a:xfrm>
            <a:off x="449619" y="8246042"/>
            <a:ext cx="5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>
                <a:latin typeface="Century" panose="02040604050505020304" pitchFamily="18" charset="0"/>
              </a:rPr>
              <a:t>URL</a:t>
            </a:r>
            <a:r>
              <a:rPr kumimoji="1" lang="ja-JP" altLang="en-US" dirty="0" smtClean="0">
                <a:latin typeface="Century" panose="02040604050505020304" pitchFamily="18" charset="0"/>
              </a:rPr>
              <a:t>：</a:t>
            </a:r>
            <a:r>
              <a:rPr lang="en-US" altLang="ja-JP" u="sng" dirty="0">
                <a:hlinkClick r:id="rId4"/>
              </a:rPr>
              <a:t>https://</a:t>
            </a:r>
            <a:r>
              <a:rPr lang="en-US" altLang="ja-JP" u="sng" dirty="0" smtClean="0">
                <a:hlinkClick r:id="rId4"/>
              </a:rPr>
              <a:t>docs.google.com/forms/d/1MmDCxOSvm2HrkwSpLRkpr6bRFNWtMeqfO5XJ2tfTDsg/edit</a:t>
            </a:r>
            <a:r>
              <a:rPr lang="ja-JP" altLang="en-US" dirty="0" smtClean="0"/>
              <a:t>　）</a:t>
            </a:r>
            <a:endParaRPr lang="ja-JP" altLang="ja-JP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41" y="6840415"/>
            <a:ext cx="1232941" cy="123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515</Words>
  <Application>Microsoft Office PowerPoint</Application>
  <PresentationFormat>A4 210 x 297 mm</PresentationFormat>
  <Paragraphs>58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HG丸ｺﾞｼｯｸM-PRO</vt:lpstr>
      <vt:lpstr>HG創英角ｺﾞｼｯｸUB</vt:lpstr>
      <vt:lpstr>ＭＳ Ｐゴシック</vt:lpstr>
      <vt:lpstr>游ゴシック</vt:lpstr>
      <vt:lpstr>游ゴシック Light</vt:lpstr>
      <vt:lpstr>Arial</vt:lpstr>
      <vt:lpstr>Century</vt:lpstr>
      <vt:lpstr>Palatino Linotype</vt:lpstr>
      <vt:lpstr>Gallery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越野　紗矢</dc:creator>
  <cp:lastModifiedBy>Administrator</cp:lastModifiedBy>
  <cp:revision>196</cp:revision>
  <cp:lastPrinted>2023-05-15T04:31:03Z</cp:lastPrinted>
  <dcterms:created xsi:type="dcterms:W3CDTF">2021-06-10T03:05:30Z</dcterms:created>
  <dcterms:modified xsi:type="dcterms:W3CDTF">2023-05-16T08:17:21Z</dcterms:modified>
</cp:coreProperties>
</file>