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  <p:sldMasterId id="2147483773" r:id="rId2"/>
  </p:sldMasterIdLst>
  <p:handoutMasterIdLst>
    <p:handoutMasterId r:id="rId23"/>
  </p:handoutMasterIdLst>
  <p:sldIdLst>
    <p:sldId id="256" r:id="rId3"/>
    <p:sldId id="280" r:id="rId4"/>
    <p:sldId id="281" r:id="rId5"/>
    <p:sldId id="262" r:id="rId6"/>
    <p:sldId id="257" r:id="rId7"/>
    <p:sldId id="258" r:id="rId8"/>
    <p:sldId id="259" r:id="rId9"/>
    <p:sldId id="260" r:id="rId10"/>
    <p:sldId id="261" r:id="rId11"/>
    <p:sldId id="265" r:id="rId12"/>
    <p:sldId id="268" r:id="rId13"/>
    <p:sldId id="266" r:id="rId14"/>
    <p:sldId id="284" r:id="rId15"/>
    <p:sldId id="285" r:id="rId16"/>
    <p:sldId id="269" r:id="rId17"/>
    <p:sldId id="267" r:id="rId18"/>
    <p:sldId id="276" r:id="rId19"/>
    <p:sldId id="283" r:id="rId20"/>
    <p:sldId id="278" r:id="rId21"/>
    <p:sldId id="282" r:id="rId22"/>
  </p:sldIdLst>
  <p:sldSz cx="12192000" cy="6858000"/>
  <p:notesSz cx="6735763" cy="986948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80" y="5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6FC6F8-ACD5-4344-BA10-A60D5B4E3B75}" type="datetimeFigureOut">
              <a:rPr kumimoji="1" lang="ja-JP" altLang="en-US" smtClean="0"/>
              <a:t>2021/4/29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5373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94C720-2AB5-4252-B532-01A50E1BAA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81224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2021/4/29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3116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2021/4/29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7875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0362"/>
            <a:ext cx="2628900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0364"/>
            <a:ext cx="7734300" cy="5811837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2021/4/29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5949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2021/4/29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54737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2021/4/29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1760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2021/4/29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75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2021/4/29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46462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2021/4/29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89171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2021/4/29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12910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2021/4/29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92451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2021/4/29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4612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2021/4/29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37018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2021/4/29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44162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2021/4/29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18472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2021/4/29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2957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12423"/>
            <a:ext cx="105156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52635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2021/4/29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6009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2"/>
            <a:ext cx="5181600" cy="4351337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2"/>
            <a:ext cx="5181600" cy="4351337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2021/4/29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6644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2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2"/>
            <a:ext cx="5156200" cy="368052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7552"/>
            <a:ext cx="5181601" cy="368052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2021/4/29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56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2021/4/29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999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2021/4/29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9203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2"/>
            <a:ext cx="393192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2021/4/29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5978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2021/4/29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2483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2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90ED720-0104-4369-84BC-D37694168613}" type="datetimeFigureOut">
              <a:rPr kumimoji="1" lang="ja-JP" altLang="en-US" smtClean="0"/>
              <a:t>2021/4/29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2417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ED720-0104-4369-84BC-D37694168613}" type="datetimeFigureOut">
              <a:rPr kumimoji="1" lang="ja-JP" altLang="en-US" smtClean="0"/>
              <a:t>2021/4/29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9971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ja-JP" altLang="en-US" sz="8000" b="1" dirty="0"/>
              <a:t>文献調査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ja-JP" altLang="en-US" dirty="0" smtClean="0"/>
              <a:t>知りたいことを調べるために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9007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kumimoji="1" lang="ja-JP" altLang="en-US" b="1" dirty="0" smtClean="0"/>
              <a:t>文献調査</a:t>
            </a:r>
            <a:endParaRPr kumimoji="1"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63352" y="1052736"/>
            <a:ext cx="13695312" cy="4525963"/>
          </a:xfrm>
        </p:spPr>
        <p:txBody>
          <a:bodyPr>
            <a:noAutofit/>
          </a:bodyPr>
          <a:lstStyle/>
          <a:p>
            <a:pPr marL="0" indent="0">
              <a:lnSpc>
                <a:spcPts val="5500"/>
              </a:lnSpc>
              <a:buNone/>
            </a:pPr>
            <a:r>
              <a:rPr kumimoji="1" lang="ja-JP" altLang="en-US" sz="3600" b="1" dirty="0" smtClean="0"/>
              <a:t>①辞書を引く</a:t>
            </a:r>
            <a:endParaRPr kumimoji="1" lang="en-US" altLang="ja-JP" sz="3600" b="1" dirty="0" smtClean="0"/>
          </a:p>
          <a:p>
            <a:pPr marL="0" indent="0">
              <a:lnSpc>
                <a:spcPts val="5500"/>
              </a:lnSpc>
              <a:buNone/>
            </a:pPr>
            <a:r>
              <a:rPr lang="ja-JP" altLang="en-US" sz="3600" dirty="0" smtClean="0"/>
              <a:t>　・辞書，辞典</a:t>
            </a:r>
            <a:r>
              <a:rPr lang="en-US" altLang="ja-JP" sz="3600" dirty="0"/>
              <a:t> </a:t>
            </a:r>
            <a:r>
              <a:rPr lang="en-US" altLang="ja-JP" sz="3600" dirty="0" smtClean="0"/>
              <a:t> 		</a:t>
            </a:r>
            <a:r>
              <a:rPr lang="ja-JP" altLang="en-US" sz="3600" dirty="0" smtClean="0"/>
              <a:t>→　</a:t>
            </a:r>
            <a:r>
              <a:rPr lang="ja-JP" altLang="en-US" sz="3600" b="1" dirty="0" smtClean="0">
                <a:solidFill>
                  <a:srgbClr val="FF0000"/>
                </a:solidFill>
              </a:rPr>
              <a:t>言葉の意味</a:t>
            </a:r>
            <a:r>
              <a:rPr lang="ja-JP" altLang="en-US" sz="3600" dirty="0" smtClean="0"/>
              <a:t>を調べる</a:t>
            </a:r>
            <a:endParaRPr lang="en-US" altLang="ja-JP" sz="3600" dirty="0" smtClean="0"/>
          </a:p>
          <a:p>
            <a:pPr marL="0" indent="0">
              <a:lnSpc>
                <a:spcPts val="5500"/>
              </a:lnSpc>
              <a:buNone/>
            </a:pPr>
            <a:r>
              <a:rPr kumimoji="1" lang="ja-JP" altLang="en-US" sz="3600" dirty="0"/>
              <a:t>　</a:t>
            </a:r>
            <a:r>
              <a:rPr kumimoji="1" lang="ja-JP" altLang="en-US" sz="3600" dirty="0" smtClean="0"/>
              <a:t>・事典，百科事典</a:t>
            </a:r>
            <a:r>
              <a:rPr kumimoji="1" lang="en-US" altLang="ja-JP" sz="3600" dirty="0" smtClean="0"/>
              <a:t>	</a:t>
            </a:r>
            <a:r>
              <a:rPr lang="ja-JP" altLang="en-US" sz="3600" dirty="0" smtClean="0"/>
              <a:t>→　</a:t>
            </a:r>
            <a:r>
              <a:rPr lang="ja-JP" altLang="en-US" sz="3600" b="1" dirty="0" smtClean="0">
                <a:solidFill>
                  <a:srgbClr val="FF0000"/>
                </a:solidFill>
              </a:rPr>
              <a:t>事柄の内容</a:t>
            </a:r>
            <a:r>
              <a:rPr lang="ja-JP" altLang="en-US" sz="3600" dirty="0" smtClean="0"/>
              <a:t>を調べる</a:t>
            </a:r>
            <a:endParaRPr kumimoji="1" lang="en-US" altLang="ja-JP" sz="3600" dirty="0" smtClean="0"/>
          </a:p>
          <a:p>
            <a:pPr marL="0" indent="0">
              <a:lnSpc>
                <a:spcPts val="5500"/>
              </a:lnSpc>
              <a:buNone/>
            </a:pPr>
            <a:r>
              <a:rPr lang="ja-JP" altLang="en-US" sz="3600" dirty="0"/>
              <a:t>　</a:t>
            </a:r>
            <a:r>
              <a:rPr lang="ja-JP" altLang="en-US" sz="3600" dirty="0" smtClean="0"/>
              <a:t>・専門辞典</a:t>
            </a:r>
            <a:r>
              <a:rPr lang="en-US" altLang="ja-JP" sz="3600" dirty="0"/>
              <a:t>	</a:t>
            </a:r>
            <a:r>
              <a:rPr lang="en-US" altLang="ja-JP" sz="3600" dirty="0" smtClean="0"/>
              <a:t>	</a:t>
            </a:r>
            <a:r>
              <a:rPr lang="ja-JP" altLang="en-US" sz="3600" dirty="0" smtClean="0"/>
              <a:t>→　</a:t>
            </a:r>
            <a:r>
              <a:rPr lang="ja-JP" altLang="en-US" sz="3600" b="1" dirty="0" smtClean="0">
                <a:solidFill>
                  <a:srgbClr val="FF0000"/>
                </a:solidFill>
              </a:rPr>
              <a:t>専門的なこと</a:t>
            </a:r>
            <a:r>
              <a:rPr lang="ja-JP" altLang="en-US" sz="3600" dirty="0" smtClean="0"/>
              <a:t>を調べる</a:t>
            </a:r>
            <a:endParaRPr kumimoji="1" lang="en-US" altLang="ja-JP" sz="3600" dirty="0"/>
          </a:p>
          <a:p>
            <a:pPr marL="0" indent="0">
              <a:lnSpc>
                <a:spcPts val="5500"/>
              </a:lnSpc>
              <a:buNone/>
            </a:pPr>
            <a:r>
              <a:rPr lang="ja-JP" altLang="en-US" sz="3600" b="1" dirty="0" smtClean="0"/>
              <a:t>②専門書</a:t>
            </a:r>
            <a:endParaRPr lang="en-US" altLang="ja-JP" sz="3600" b="1" dirty="0" smtClean="0"/>
          </a:p>
          <a:p>
            <a:pPr marL="0" indent="0">
              <a:lnSpc>
                <a:spcPts val="5500"/>
              </a:lnSpc>
              <a:buNone/>
            </a:pPr>
            <a:r>
              <a:rPr kumimoji="1" lang="ja-JP" altLang="en-US" sz="3600" dirty="0"/>
              <a:t>　</a:t>
            </a:r>
            <a:r>
              <a:rPr kumimoji="1" lang="ja-JP" altLang="en-US" sz="3600" dirty="0" smtClean="0"/>
              <a:t>・専門書</a:t>
            </a:r>
            <a:endParaRPr kumimoji="1" lang="en-US" altLang="ja-JP" sz="3600" dirty="0" smtClean="0"/>
          </a:p>
          <a:p>
            <a:pPr marL="0" indent="0">
              <a:lnSpc>
                <a:spcPts val="5500"/>
              </a:lnSpc>
              <a:buNone/>
            </a:pPr>
            <a:r>
              <a:rPr lang="ja-JP" altLang="en-US" sz="3600" dirty="0"/>
              <a:t>　</a:t>
            </a:r>
            <a:r>
              <a:rPr lang="ja-JP" altLang="en-US" sz="3600" dirty="0" smtClean="0"/>
              <a:t>・論文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428274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b="1" dirty="0"/>
              <a:t>①辞書を引く</a:t>
            </a:r>
            <a:endParaRPr kumimoji="1"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ts val="5500"/>
              </a:lnSpc>
            </a:pPr>
            <a:r>
              <a:rPr kumimoji="1" lang="ja-JP" altLang="en-US" sz="3600" dirty="0" smtClean="0"/>
              <a:t>どんな辞書，事典があるか</a:t>
            </a:r>
            <a:endParaRPr kumimoji="1" lang="en-US" altLang="ja-JP" sz="3600" dirty="0" smtClean="0"/>
          </a:p>
          <a:p>
            <a:pPr>
              <a:lnSpc>
                <a:spcPts val="5500"/>
              </a:lnSpc>
            </a:pPr>
            <a:r>
              <a:rPr lang="ja-JP" altLang="en-US" sz="3600" dirty="0" smtClean="0"/>
              <a:t>辞書</a:t>
            </a:r>
            <a:r>
              <a:rPr lang="ja-JP" altLang="en-US" sz="3600" dirty="0"/>
              <a:t>と</a:t>
            </a:r>
            <a:r>
              <a:rPr lang="ja-JP" altLang="en-US" sz="3600" dirty="0" smtClean="0"/>
              <a:t>事典は何</a:t>
            </a:r>
            <a:r>
              <a:rPr lang="ja-JP" altLang="en-US" sz="3600" dirty="0"/>
              <a:t>が違う</a:t>
            </a:r>
            <a:r>
              <a:rPr lang="ja-JP" altLang="en-US" sz="3600" dirty="0" smtClean="0"/>
              <a:t>か</a:t>
            </a:r>
            <a:endParaRPr lang="en-US" altLang="ja-JP" sz="3600" dirty="0" smtClean="0"/>
          </a:p>
          <a:p>
            <a:pPr>
              <a:lnSpc>
                <a:spcPts val="5500"/>
              </a:lnSpc>
            </a:pPr>
            <a:r>
              <a:rPr lang="ja-JP" altLang="en-US" sz="3600" dirty="0" smtClean="0"/>
              <a:t>紙の辞書（事典）と電子辞書の違い</a:t>
            </a:r>
            <a:endParaRPr lang="en-US" altLang="ja-JP" sz="3600" dirty="0" smtClean="0"/>
          </a:p>
          <a:p>
            <a:pPr>
              <a:lnSpc>
                <a:spcPts val="5500"/>
              </a:lnSpc>
            </a:pPr>
            <a:r>
              <a:rPr kumimoji="1" lang="ja-JP" altLang="en-US" sz="3600" dirty="0"/>
              <a:t>どのように使うか</a:t>
            </a:r>
          </a:p>
        </p:txBody>
      </p:sp>
    </p:spTree>
    <p:extLst>
      <p:ext uri="{BB962C8B-B14F-4D97-AF65-F5344CB8AC3E}">
        <p14:creationId xmlns:p14="http://schemas.microsoft.com/office/powerpoint/2010/main" val="348811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 smtClean="0"/>
              <a:t>どんな辞書・事典があるか</a:t>
            </a:r>
            <a:endParaRPr kumimoji="1"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91344" y="1772816"/>
            <a:ext cx="12097344" cy="25922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kumimoji="1" lang="ja-JP" altLang="en-US" b="1" dirty="0" smtClean="0">
                <a:latin typeface="+mj-ea"/>
                <a:ea typeface="+mj-ea"/>
              </a:rPr>
              <a:t>辞書</a:t>
            </a:r>
            <a:r>
              <a:rPr lang="ja-JP" altLang="en-US" b="1" dirty="0">
                <a:latin typeface="+mj-ea"/>
                <a:ea typeface="+mj-ea"/>
              </a:rPr>
              <a:t>（</a:t>
            </a:r>
            <a:r>
              <a:rPr lang="ja-JP" altLang="en-US" b="1" dirty="0" smtClean="0">
                <a:latin typeface="+mj-ea"/>
                <a:ea typeface="+mj-ea"/>
              </a:rPr>
              <a:t>辞典）</a:t>
            </a:r>
            <a:endParaRPr lang="en-US" altLang="ja-JP" b="1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kumimoji="1" lang="ja-JP" altLang="en-US" dirty="0" smtClean="0">
                <a:latin typeface="+mj-ea"/>
                <a:ea typeface="+mj-ea"/>
              </a:rPr>
              <a:t>　・広辞苑（岩波書店），</a:t>
            </a:r>
            <a:r>
              <a:rPr lang="ja-JP" altLang="en-US" dirty="0" smtClean="0">
                <a:latin typeface="+mj-ea"/>
                <a:ea typeface="+mj-ea"/>
              </a:rPr>
              <a:t>大辞林（三省堂）</a:t>
            </a:r>
            <a:endParaRPr lang="en-US" altLang="ja-JP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kumimoji="1" lang="ja-JP" altLang="en-US" dirty="0">
                <a:latin typeface="+mj-ea"/>
                <a:ea typeface="+mj-ea"/>
              </a:rPr>
              <a:t>　</a:t>
            </a:r>
            <a:r>
              <a:rPr kumimoji="1" lang="ja-JP" altLang="en-US" dirty="0" smtClean="0">
                <a:latin typeface="+mj-ea"/>
                <a:ea typeface="+mj-ea"/>
              </a:rPr>
              <a:t>・新明解国語辞典（三省堂），岩波国語辞典（岩波書店），</a:t>
            </a:r>
            <a:endParaRPr kumimoji="1" lang="en-US" altLang="ja-JP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dirty="0">
                <a:latin typeface="+mj-ea"/>
                <a:ea typeface="+mj-ea"/>
              </a:rPr>
              <a:t>　</a:t>
            </a:r>
            <a:r>
              <a:rPr lang="ja-JP" altLang="en-US" dirty="0" smtClean="0">
                <a:latin typeface="+mj-ea"/>
                <a:ea typeface="+mj-ea"/>
              </a:rPr>
              <a:t>　</a:t>
            </a:r>
            <a:r>
              <a:rPr kumimoji="1" lang="ja-JP" altLang="en-US" dirty="0" smtClean="0">
                <a:latin typeface="+mj-ea"/>
                <a:ea typeface="+mj-ea"/>
              </a:rPr>
              <a:t>明鏡国語辞典（大修館書店）</a:t>
            </a:r>
            <a:endParaRPr kumimoji="1" lang="en-US" altLang="ja-JP" dirty="0" smtClean="0">
              <a:latin typeface="+mj-ea"/>
              <a:ea typeface="+mj-ea"/>
            </a:endParaRPr>
          </a:p>
          <a:p>
            <a:pPr marL="0" indent="0">
              <a:buNone/>
            </a:pPr>
            <a:endParaRPr kumimoji="1" lang="en-US" altLang="ja-JP" dirty="0" smtClean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774376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kumimoji="1" lang="ja-JP" altLang="en-US" b="1" dirty="0" smtClean="0"/>
              <a:t>どんな辞書・事典があるか</a:t>
            </a:r>
            <a:endParaRPr kumimoji="1" lang="ja-JP" altLang="en-US" b="1" dirty="0"/>
          </a:p>
        </p:txBody>
      </p:sp>
      <p:sp>
        <p:nvSpPr>
          <p:cNvPr id="5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07368" y="1409279"/>
            <a:ext cx="12097344" cy="477172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kumimoji="1" lang="ja-JP" altLang="en-US" dirty="0" smtClean="0">
                <a:latin typeface="+mj-ea"/>
                <a:ea typeface="+mj-ea"/>
              </a:rPr>
              <a:t>百科事典</a:t>
            </a:r>
            <a:endParaRPr kumimoji="1" lang="en-US" altLang="ja-JP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dirty="0">
                <a:latin typeface="+mj-ea"/>
                <a:ea typeface="+mj-ea"/>
              </a:rPr>
              <a:t>　</a:t>
            </a:r>
            <a:r>
              <a:rPr lang="ja-JP" altLang="en-US" dirty="0" smtClean="0">
                <a:latin typeface="+mj-ea"/>
                <a:ea typeface="+mj-ea"/>
              </a:rPr>
              <a:t>・日本大百科全書（小学館）</a:t>
            </a:r>
            <a:endParaRPr lang="en-US" altLang="ja-JP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kumimoji="1" lang="ja-JP" altLang="en-US" dirty="0">
                <a:latin typeface="+mj-ea"/>
                <a:ea typeface="+mj-ea"/>
              </a:rPr>
              <a:t>　</a:t>
            </a:r>
            <a:r>
              <a:rPr kumimoji="1" lang="ja-JP" altLang="en-US" dirty="0" smtClean="0">
                <a:latin typeface="+mj-ea"/>
                <a:ea typeface="+mj-ea"/>
              </a:rPr>
              <a:t>・世界大百科事典（平凡社）</a:t>
            </a:r>
            <a:endParaRPr kumimoji="1" lang="en-US" altLang="ja-JP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dirty="0" smtClean="0">
                <a:latin typeface="+mj-ea"/>
                <a:ea typeface="+mj-ea"/>
              </a:rPr>
              <a:t>　・ブリタニカ国際百科事典</a:t>
            </a:r>
            <a:endParaRPr lang="en-US" altLang="ja-JP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en-US" altLang="ja-JP" dirty="0">
                <a:latin typeface="+mj-ea"/>
                <a:ea typeface="+mj-ea"/>
              </a:rPr>
              <a:t> </a:t>
            </a:r>
            <a:r>
              <a:rPr lang="en-US" altLang="ja-JP" dirty="0" smtClean="0">
                <a:latin typeface="+mj-ea"/>
                <a:ea typeface="+mj-ea"/>
              </a:rPr>
              <a:t>    </a:t>
            </a:r>
            <a:r>
              <a:rPr lang="ja-JP" altLang="en-US" dirty="0" smtClean="0">
                <a:latin typeface="+mj-ea"/>
                <a:ea typeface="+mj-ea"/>
              </a:rPr>
              <a:t>（ＴＢＳブリタニカ）　大項目版，小項目版</a:t>
            </a:r>
            <a:endParaRPr lang="en-US" altLang="ja-JP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dirty="0">
                <a:latin typeface="+mj-ea"/>
                <a:ea typeface="+mj-ea"/>
              </a:rPr>
              <a:t>　・</a:t>
            </a:r>
            <a:r>
              <a:rPr lang="ja-JP" altLang="en-US" dirty="0" smtClean="0">
                <a:latin typeface="+mj-ea"/>
                <a:ea typeface="+mj-ea"/>
              </a:rPr>
              <a:t>マイペディア（平凡社）</a:t>
            </a:r>
            <a:endParaRPr lang="en-US" altLang="ja-JP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dirty="0">
                <a:latin typeface="+mj-ea"/>
                <a:ea typeface="+mj-ea"/>
              </a:rPr>
              <a:t>　</a:t>
            </a:r>
            <a:r>
              <a:rPr lang="ja-JP" altLang="en-US" dirty="0" smtClean="0">
                <a:latin typeface="+mj-ea"/>
                <a:ea typeface="+mj-ea"/>
              </a:rPr>
              <a:t>・学研新世紀ビジョアル百科事典</a:t>
            </a:r>
            <a:endParaRPr lang="en-US" altLang="ja-JP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dirty="0">
                <a:latin typeface="+mj-ea"/>
                <a:ea typeface="+mj-ea"/>
              </a:rPr>
              <a:t>　</a:t>
            </a:r>
            <a:endParaRPr lang="en-US" altLang="ja-JP" dirty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ja-JP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937427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kumimoji="1" lang="ja-JP" altLang="en-US" b="1" dirty="0" smtClean="0"/>
              <a:t>どんな辞書・事典があるか</a:t>
            </a:r>
            <a:endParaRPr kumimoji="1" lang="ja-JP" altLang="en-US" b="1" dirty="0"/>
          </a:p>
        </p:txBody>
      </p:sp>
      <p:sp>
        <p:nvSpPr>
          <p:cNvPr id="5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95400" y="1844824"/>
            <a:ext cx="10585176" cy="477172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kumimoji="1" lang="ja-JP" altLang="en-US" dirty="0" smtClean="0">
                <a:latin typeface="+mj-ea"/>
                <a:ea typeface="+mj-ea"/>
              </a:rPr>
              <a:t>専門辞典</a:t>
            </a:r>
            <a:endParaRPr kumimoji="1" lang="en-US" altLang="ja-JP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dirty="0">
                <a:latin typeface="+mj-ea"/>
                <a:ea typeface="+mj-ea"/>
              </a:rPr>
              <a:t>　</a:t>
            </a:r>
            <a:r>
              <a:rPr lang="ja-JP" altLang="en-US" dirty="0" smtClean="0">
                <a:latin typeface="+mj-ea"/>
                <a:ea typeface="+mj-ea"/>
              </a:rPr>
              <a:t>・理化学事典（岩波書店）</a:t>
            </a:r>
            <a:r>
              <a:rPr lang="ja-JP" altLang="en-US" dirty="0">
                <a:latin typeface="+mj-ea"/>
                <a:ea typeface="+mj-ea"/>
              </a:rPr>
              <a:t>，</a:t>
            </a:r>
            <a:r>
              <a:rPr kumimoji="1" lang="ja-JP" altLang="en-US" dirty="0" smtClean="0">
                <a:latin typeface="+mj-ea"/>
                <a:ea typeface="+mj-ea"/>
              </a:rPr>
              <a:t>生物学事典（岩波書店）</a:t>
            </a:r>
            <a:endParaRPr kumimoji="1" lang="en-US" altLang="ja-JP" dirty="0" smtClean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ja-JP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802975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b="1" dirty="0" smtClean="0"/>
              <a:t>辞書と事典</a:t>
            </a:r>
            <a:r>
              <a:rPr lang="ja-JP" altLang="en-US" b="1" dirty="0"/>
              <a:t>は何が違うか</a:t>
            </a:r>
            <a:endParaRPr lang="en-US" altLang="ja-JP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sz="4400" b="1" dirty="0">
                <a:solidFill>
                  <a:srgbClr val="FF0000"/>
                </a:solidFill>
              </a:rPr>
              <a:t>情報量が違う</a:t>
            </a:r>
            <a:endParaRPr lang="en-US" altLang="ja-JP" sz="4400" b="1" dirty="0">
              <a:solidFill>
                <a:srgbClr val="FF0000"/>
              </a:solidFill>
            </a:endParaRPr>
          </a:p>
          <a:p>
            <a:endParaRPr lang="en-US" altLang="ja-JP" sz="4400" dirty="0"/>
          </a:p>
          <a:p>
            <a:r>
              <a:rPr lang="ja-JP" altLang="en-US" sz="4400" b="1" dirty="0"/>
              <a:t>「虹」を調べる</a:t>
            </a:r>
            <a:endParaRPr lang="en-US" altLang="ja-JP" sz="4400" b="1" dirty="0"/>
          </a:p>
          <a:p>
            <a:endParaRPr lang="en-US" altLang="ja-JP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27107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19536" y="116632"/>
            <a:ext cx="8568952" cy="1325563"/>
          </a:xfrm>
        </p:spPr>
        <p:txBody>
          <a:bodyPr>
            <a:normAutofit fontScale="90000"/>
          </a:bodyPr>
          <a:lstStyle/>
          <a:p>
            <a:r>
              <a:rPr lang="ja-JP" altLang="en-US" b="1" dirty="0"/>
              <a:t>紙の辞書（事典）と電子辞書の違い</a:t>
            </a:r>
            <a:endParaRPr kumimoji="1"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17612" y="1556792"/>
            <a:ext cx="11643084" cy="4525963"/>
          </a:xfrm>
        </p:spPr>
        <p:txBody>
          <a:bodyPr>
            <a:noAutofit/>
          </a:bodyPr>
          <a:lstStyle/>
          <a:p>
            <a:r>
              <a:rPr kumimoji="1" lang="ja-JP" altLang="en-US" b="1" dirty="0" smtClean="0"/>
              <a:t>電子辞書</a:t>
            </a:r>
            <a:endParaRPr kumimoji="1" lang="en-US" altLang="ja-JP" b="1" dirty="0" smtClean="0"/>
          </a:p>
          <a:p>
            <a:pPr marL="0" indent="0">
              <a:buNone/>
            </a:pPr>
            <a:r>
              <a:rPr lang="ja-JP" altLang="en-US" dirty="0" smtClean="0"/>
              <a:t>　メリット</a:t>
            </a:r>
            <a:r>
              <a:rPr lang="en-US" altLang="ja-JP" dirty="0"/>
              <a:t>	</a:t>
            </a:r>
            <a:r>
              <a:rPr kumimoji="1" lang="ja-JP" altLang="en-US" dirty="0" smtClean="0"/>
              <a:t>→　検索</a:t>
            </a:r>
            <a:r>
              <a:rPr kumimoji="1" lang="ja-JP" altLang="en-US" dirty="0"/>
              <a:t>が</a:t>
            </a:r>
            <a:r>
              <a:rPr kumimoji="1" lang="ja-JP" altLang="en-US" dirty="0" smtClean="0"/>
              <a:t>容易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　デメリット</a:t>
            </a:r>
            <a:r>
              <a:rPr lang="en-US" altLang="ja-JP" dirty="0"/>
              <a:t>	</a:t>
            </a:r>
            <a:r>
              <a:rPr lang="ja-JP" altLang="en-US" dirty="0" smtClean="0"/>
              <a:t>→　検索できる情報量が少ない</a:t>
            </a:r>
            <a:endParaRPr lang="en-US" altLang="ja-JP" dirty="0" smtClean="0"/>
          </a:p>
          <a:p>
            <a:endParaRPr lang="en-US" altLang="ja-JP" dirty="0"/>
          </a:p>
          <a:p>
            <a:r>
              <a:rPr lang="ja-JP" altLang="en-US" b="1" dirty="0" smtClean="0"/>
              <a:t>紙の事典</a:t>
            </a:r>
            <a:endParaRPr lang="en-US" altLang="ja-JP" b="1" dirty="0" smtClean="0"/>
          </a:p>
          <a:p>
            <a:pPr marL="0" indent="0">
              <a:buNone/>
            </a:pPr>
            <a:r>
              <a:rPr lang="ja-JP" altLang="en-US" dirty="0" smtClean="0"/>
              <a:t>　メリット</a:t>
            </a:r>
            <a:r>
              <a:rPr lang="en-US" altLang="ja-JP" dirty="0"/>
              <a:t>	</a:t>
            </a:r>
            <a:r>
              <a:rPr lang="ja-JP" altLang="en-US" dirty="0" smtClean="0"/>
              <a:t>→　検索</a:t>
            </a:r>
            <a:r>
              <a:rPr lang="ja-JP" altLang="en-US" dirty="0"/>
              <a:t>できる情報量</a:t>
            </a:r>
            <a:r>
              <a:rPr lang="ja-JP" altLang="en-US" dirty="0" smtClean="0"/>
              <a:t>が多い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　デメリット</a:t>
            </a:r>
            <a:r>
              <a:rPr lang="en-US" altLang="ja-JP" dirty="0"/>
              <a:t>	</a:t>
            </a:r>
            <a:r>
              <a:rPr lang="ja-JP" altLang="en-US" dirty="0" smtClean="0"/>
              <a:t>→　検索が面倒</a:t>
            </a:r>
            <a:endParaRPr lang="en-US" altLang="ja-JP" dirty="0" smtClean="0"/>
          </a:p>
          <a:p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079573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b="1" dirty="0"/>
              <a:t>どのように使う</a:t>
            </a:r>
            <a:r>
              <a:rPr lang="ja-JP" altLang="en-US" b="1" dirty="0" smtClean="0"/>
              <a:t>か</a:t>
            </a:r>
            <a:endParaRPr kumimoji="1"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kumimoji="1" lang="ja-JP" altLang="en-US" b="1" dirty="0" smtClean="0"/>
              <a:t>五十音順になっている</a:t>
            </a:r>
            <a:endParaRPr kumimoji="1" lang="en-US" altLang="ja-JP" b="1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→　そのまま検索するのはダメ</a:t>
            </a:r>
            <a:endParaRPr lang="en-US" altLang="ja-JP" dirty="0" smtClean="0"/>
          </a:p>
          <a:p>
            <a:endParaRPr kumimoji="1" lang="en-US" altLang="ja-JP" dirty="0" smtClean="0"/>
          </a:p>
          <a:p>
            <a:pPr marL="0" indent="0">
              <a:buNone/>
            </a:pPr>
            <a:r>
              <a:rPr kumimoji="1" lang="ja-JP" altLang="en-US" b="1" dirty="0" smtClean="0"/>
              <a:t>索引を使う</a:t>
            </a:r>
            <a:endParaRPr kumimoji="1" lang="en-US" altLang="ja-JP" b="1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→　その言葉が使われている項目がわかる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　　→　関連項目からさらに深く調べることができる</a:t>
            </a:r>
            <a:endParaRPr lang="en-US" altLang="ja-JP" dirty="0" smtClean="0"/>
          </a:p>
          <a:p>
            <a:pPr marL="0" indent="0">
              <a:buNone/>
            </a:pPr>
            <a:r>
              <a:rPr kumimoji="1" lang="ja-JP" altLang="en-US" dirty="0"/>
              <a:t>　</a:t>
            </a:r>
            <a:r>
              <a:rPr kumimoji="1" lang="ja-JP" altLang="en-US" dirty="0" smtClean="0"/>
              <a:t>　　→　どのような専門書に載っているのか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　　　</a:t>
            </a:r>
            <a:r>
              <a:rPr kumimoji="1" lang="ja-JP" altLang="en-US" dirty="0" smtClean="0"/>
              <a:t>見当をつけることができる</a:t>
            </a:r>
            <a:endParaRPr kumimoji="1" lang="en-US" altLang="ja-JP" dirty="0" smtClean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78006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-fukuoka\Desktop\IMG_02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92699" y="838037"/>
            <a:ext cx="6528725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t-fukuoka\Desktop\IMG_025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759962" y="840094"/>
            <a:ext cx="6720748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正方形/長方形 3"/>
          <p:cNvSpPr/>
          <p:nvPr/>
        </p:nvSpPr>
        <p:spPr>
          <a:xfrm>
            <a:off x="1271464" y="1340768"/>
            <a:ext cx="2880320" cy="1080120"/>
          </a:xfrm>
          <a:prstGeom prst="rect">
            <a:avLst/>
          </a:prstGeom>
          <a:solidFill>
            <a:schemeClr val="bg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7896198" y="1484784"/>
            <a:ext cx="2592290" cy="1080120"/>
          </a:xfrm>
          <a:prstGeom prst="rect">
            <a:avLst/>
          </a:prstGeom>
          <a:solidFill>
            <a:schemeClr val="bg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1271464" y="4293096"/>
            <a:ext cx="2808312" cy="864096"/>
          </a:xfrm>
          <a:prstGeom prst="rect">
            <a:avLst/>
          </a:prstGeom>
          <a:solidFill>
            <a:schemeClr val="bg1">
              <a:alpha val="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7896198" y="2564904"/>
            <a:ext cx="2592290" cy="720080"/>
          </a:xfrm>
          <a:prstGeom prst="rect">
            <a:avLst/>
          </a:prstGeom>
          <a:solidFill>
            <a:schemeClr val="bg1">
              <a:alpha val="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17387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 smtClean="0"/>
              <a:t>百科事典を活用する</a:t>
            </a:r>
            <a:endParaRPr kumimoji="1"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sz="3600" b="1" dirty="0" smtClean="0"/>
              <a:t>知りたいことがあったら百科事典を調べる</a:t>
            </a:r>
            <a:endParaRPr kumimoji="1" lang="en-US" altLang="ja-JP" sz="3600" b="1" dirty="0" smtClean="0"/>
          </a:p>
          <a:p>
            <a:pPr marL="0" indent="0">
              <a:buNone/>
            </a:pPr>
            <a:r>
              <a:rPr lang="ja-JP" altLang="en-US" sz="3600" dirty="0"/>
              <a:t>　　→　</a:t>
            </a:r>
            <a:r>
              <a:rPr lang="ja-JP" altLang="en-US" sz="3600" dirty="0" smtClean="0"/>
              <a:t>基本的知識の入手</a:t>
            </a:r>
            <a:endParaRPr lang="en-US" altLang="ja-JP" sz="3600" dirty="0" smtClean="0"/>
          </a:p>
          <a:p>
            <a:pPr marL="0" indent="0">
              <a:buNone/>
            </a:pPr>
            <a:endParaRPr kumimoji="1" lang="en-US" altLang="ja-JP" sz="3600" dirty="0" smtClean="0"/>
          </a:p>
          <a:p>
            <a:r>
              <a:rPr kumimoji="1" lang="ja-JP" altLang="en-US" sz="3600" b="1" dirty="0" smtClean="0"/>
              <a:t>索引から検索する</a:t>
            </a:r>
            <a:endParaRPr kumimoji="1" lang="en-US" altLang="ja-JP" sz="3600" b="1" dirty="0" smtClean="0"/>
          </a:p>
          <a:p>
            <a:pPr marL="0" indent="0">
              <a:buNone/>
            </a:pPr>
            <a:r>
              <a:rPr lang="ja-JP" altLang="en-US" sz="3600" dirty="0" smtClean="0"/>
              <a:t>　　→　関連知識の入手</a:t>
            </a:r>
            <a:endParaRPr kumimoji="1" lang="en-US" altLang="ja-JP" sz="3600" dirty="0" smtClean="0"/>
          </a:p>
          <a:p>
            <a:pPr marL="0" indent="0">
              <a:buNone/>
            </a:pP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35168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>
          <a:xfrm>
            <a:off x="695400" y="115094"/>
            <a:ext cx="10972800" cy="1143000"/>
          </a:xfrm>
        </p:spPr>
        <p:txBody>
          <a:bodyPr/>
          <a:lstStyle/>
          <a:p>
            <a:pPr eaLnBrk="1" hangingPunct="1"/>
            <a:r>
              <a:rPr lang="ja-JP" altLang="en-US" dirty="0" smtClean="0"/>
              <a:t>なぜ文献調査を学ぶのか？</a:t>
            </a:r>
          </a:p>
        </p:txBody>
      </p:sp>
      <p:sp>
        <p:nvSpPr>
          <p:cNvPr id="18" name="角丸四角形吹き出し 17"/>
          <p:cNvSpPr/>
          <p:nvPr/>
        </p:nvSpPr>
        <p:spPr>
          <a:xfrm>
            <a:off x="3503712" y="1124744"/>
            <a:ext cx="5976936" cy="1272381"/>
          </a:xfrm>
          <a:prstGeom prst="wedgeRoundRectCallout">
            <a:avLst>
              <a:gd name="adj1" fmla="val -60931"/>
              <a:gd name="adj2" fmla="val 3311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ja-JP" altLang="en-US" sz="3600" dirty="0">
                <a:solidFill>
                  <a:schemeClr val="tx1"/>
                </a:solidFill>
              </a:rPr>
              <a:t>この研究は世紀の大発見になるぞ</a:t>
            </a:r>
          </a:p>
        </p:txBody>
      </p:sp>
      <p:sp>
        <p:nvSpPr>
          <p:cNvPr id="19" name="角丸四角形吹き出し 18"/>
          <p:cNvSpPr/>
          <p:nvPr/>
        </p:nvSpPr>
        <p:spPr>
          <a:xfrm>
            <a:off x="3911624" y="2636912"/>
            <a:ext cx="5114925" cy="1127125"/>
          </a:xfrm>
          <a:prstGeom prst="wedgeRoundRectCallout">
            <a:avLst>
              <a:gd name="adj1" fmla="val -70593"/>
              <a:gd name="adj2" fmla="val 1114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ja-JP" altLang="en-US" sz="3600" dirty="0">
                <a:solidFill>
                  <a:schemeClr val="tx1"/>
                </a:solidFill>
              </a:rPr>
              <a:t>さっそく発表しよう！</a:t>
            </a:r>
          </a:p>
        </p:txBody>
      </p:sp>
      <p:pic>
        <p:nvPicPr>
          <p:cNvPr id="10250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440" y="1290551"/>
            <a:ext cx="1603375" cy="256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角丸四角形吹き出し 14"/>
          <p:cNvSpPr/>
          <p:nvPr/>
        </p:nvSpPr>
        <p:spPr>
          <a:xfrm>
            <a:off x="1127448" y="4293096"/>
            <a:ext cx="6840017" cy="1584177"/>
          </a:xfrm>
          <a:prstGeom prst="wedgeRoundRectCallout">
            <a:avLst>
              <a:gd name="adj1" fmla="val 76462"/>
              <a:gd name="adj2" fmla="val -71956"/>
              <a:gd name="adj3" fmla="val 16667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ja-JP" altLang="en-US" sz="3600" dirty="0">
                <a:solidFill>
                  <a:schemeClr val="tx1"/>
                </a:solidFill>
              </a:rPr>
              <a:t>残念ですが，あなたの</a:t>
            </a:r>
            <a:r>
              <a:rPr lang="ja-JP" altLang="en-US" sz="3600" dirty="0" smtClean="0">
                <a:solidFill>
                  <a:schemeClr val="tx1"/>
                </a:solidFill>
              </a:rPr>
              <a:t>研究は</a:t>
            </a:r>
            <a:r>
              <a:rPr lang="ja-JP" altLang="en-US" sz="3600" dirty="0">
                <a:solidFill>
                  <a:schemeClr val="tx1"/>
                </a:solidFill>
              </a:rPr>
              <a:t>，既に発表されています。</a:t>
            </a:r>
            <a:endParaRPr lang="en-US" altLang="ja-JP" sz="3600" dirty="0">
              <a:solidFill>
                <a:schemeClr val="tx1"/>
              </a:solidFill>
            </a:endParaRPr>
          </a:p>
        </p:txBody>
      </p:sp>
      <p:pic>
        <p:nvPicPr>
          <p:cNvPr id="8" name="Picture 9" descr="監督官のイラスト（男性）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74" y="2543865"/>
            <a:ext cx="2905125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18458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1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kumimoji="1" lang="ja-JP" altLang="en-US" b="1" dirty="0" smtClean="0"/>
              <a:t>演習</a:t>
            </a:r>
            <a:endParaRPr kumimoji="1"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91344" y="1124744"/>
            <a:ext cx="11881320" cy="4525963"/>
          </a:xfrm>
        </p:spPr>
        <p:txBody>
          <a:bodyPr>
            <a:noAutofit/>
          </a:bodyPr>
          <a:lstStyle/>
          <a:p>
            <a:r>
              <a:rPr kumimoji="1" lang="ja-JP" altLang="en-US" sz="3600" b="1" dirty="0" smtClean="0">
                <a:solidFill>
                  <a:srgbClr val="FF0000"/>
                </a:solidFill>
              </a:rPr>
              <a:t>科学者について調べよう</a:t>
            </a:r>
            <a:endParaRPr kumimoji="1" lang="en-US" altLang="ja-JP" sz="3600" b="1" dirty="0" smtClean="0">
              <a:solidFill>
                <a:srgbClr val="FF0000"/>
              </a:solidFill>
            </a:endParaRPr>
          </a:p>
          <a:p>
            <a:r>
              <a:rPr lang="ja-JP" altLang="en-US" sz="3600" b="1" dirty="0" smtClean="0">
                <a:solidFill>
                  <a:srgbClr val="FF0000"/>
                </a:solidFill>
              </a:rPr>
              <a:t>方法</a:t>
            </a:r>
            <a:endParaRPr lang="en-US" altLang="ja-JP" sz="36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sz="3600" dirty="0" smtClean="0"/>
              <a:t>　　① 索引を検索する</a:t>
            </a:r>
            <a:endParaRPr lang="en-US" altLang="ja-JP" sz="3600" dirty="0" smtClean="0"/>
          </a:p>
          <a:p>
            <a:pPr marL="0" indent="0">
              <a:buNone/>
            </a:pPr>
            <a:r>
              <a:rPr kumimoji="1" lang="ja-JP" altLang="en-US" sz="3600" dirty="0"/>
              <a:t>　</a:t>
            </a:r>
            <a:r>
              <a:rPr kumimoji="1" lang="ja-JP" altLang="en-US" sz="3600" dirty="0" smtClean="0"/>
              <a:t>　② 索引に載っているページをメモする</a:t>
            </a:r>
            <a:endParaRPr kumimoji="1" lang="en-US" altLang="ja-JP" sz="3600" dirty="0" smtClean="0"/>
          </a:p>
          <a:p>
            <a:pPr marL="0" indent="0">
              <a:buNone/>
            </a:pPr>
            <a:r>
              <a:rPr lang="ja-JP" altLang="en-US" sz="3600" dirty="0"/>
              <a:t>　</a:t>
            </a:r>
            <a:r>
              <a:rPr lang="ja-JP" altLang="en-US" sz="3600" dirty="0" smtClean="0"/>
              <a:t>　③ 該当ページを</a:t>
            </a:r>
            <a:r>
              <a:rPr lang="ja-JP" altLang="en-US" sz="3600" dirty="0"/>
              <a:t>タブレット</a:t>
            </a:r>
            <a:r>
              <a:rPr lang="ja-JP" altLang="en-US" sz="3600" dirty="0" smtClean="0"/>
              <a:t>で撮影（スキャン）する</a:t>
            </a:r>
            <a:endParaRPr lang="en-US" altLang="ja-JP" sz="3600" dirty="0" smtClean="0"/>
          </a:p>
          <a:p>
            <a:pPr marL="0" indent="0">
              <a:buNone/>
            </a:pPr>
            <a:r>
              <a:rPr kumimoji="1" lang="ja-JP" altLang="en-US" sz="3600" dirty="0"/>
              <a:t>　</a:t>
            </a:r>
            <a:r>
              <a:rPr kumimoji="1" lang="ja-JP" altLang="en-US" sz="3600" dirty="0" smtClean="0"/>
              <a:t>　④ </a:t>
            </a:r>
            <a:r>
              <a:rPr lang="ja-JP" altLang="en-US" sz="3600" dirty="0"/>
              <a:t>③</a:t>
            </a:r>
            <a:r>
              <a:rPr kumimoji="1" lang="ja-JP" altLang="en-US" sz="3600" dirty="0" smtClean="0"/>
              <a:t>を基にレポートを作成する</a:t>
            </a:r>
            <a:endParaRPr kumimoji="1" lang="en-US" altLang="ja-JP" sz="3600" dirty="0" smtClean="0"/>
          </a:p>
          <a:p>
            <a:pPr marL="0" indent="0">
              <a:buNone/>
            </a:pPr>
            <a:r>
              <a:rPr lang="ja-JP" altLang="en-US" sz="3600" dirty="0"/>
              <a:t>　</a:t>
            </a:r>
            <a:r>
              <a:rPr lang="ja-JP" altLang="en-US" sz="3600" dirty="0" smtClean="0"/>
              <a:t>　　　 ＊ワープロで作成</a:t>
            </a:r>
            <a:endParaRPr lang="en-US" altLang="ja-JP" sz="3600" dirty="0" smtClean="0"/>
          </a:p>
          <a:p>
            <a:pPr marL="0" indent="0">
              <a:buNone/>
            </a:pPr>
            <a:r>
              <a:rPr lang="ja-JP" altLang="en-US" sz="3600" dirty="0" smtClean="0"/>
              <a:t>　　⑤ このレポートを基に，ポスターの作成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74004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角丸四角形吹き出し 17"/>
          <p:cNvSpPr/>
          <p:nvPr/>
        </p:nvSpPr>
        <p:spPr>
          <a:xfrm>
            <a:off x="191344" y="659000"/>
            <a:ext cx="8712968" cy="1080121"/>
          </a:xfrm>
          <a:prstGeom prst="wedgeRoundRectCallout">
            <a:avLst>
              <a:gd name="adj1" fmla="val 61310"/>
              <a:gd name="adj2" fmla="val -18356"/>
              <a:gd name="adj3" fmla="val 16667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ja-JP" altLang="en-US" sz="3600" dirty="0">
                <a:solidFill>
                  <a:schemeClr val="tx1"/>
                </a:solidFill>
              </a:rPr>
              <a:t>最初に発表</a:t>
            </a:r>
            <a:r>
              <a:rPr lang="ja-JP" altLang="en-US" sz="3600" dirty="0" smtClean="0">
                <a:solidFill>
                  <a:schemeClr val="tx1"/>
                </a:solidFill>
              </a:rPr>
              <a:t>してこそ，</a:t>
            </a:r>
            <a:r>
              <a:rPr lang="ja-JP" altLang="en-US" sz="3600" dirty="0">
                <a:solidFill>
                  <a:schemeClr val="tx1"/>
                </a:solidFill>
              </a:rPr>
              <a:t>意味があります。</a:t>
            </a:r>
            <a:endParaRPr lang="en-US" altLang="ja-JP" sz="3600" dirty="0">
              <a:solidFill>
                <a:schemeClr val="tx1"/>
              </a:solidFill>
            </a:endParaRPr>
          </a:p>
        </p:txBody>
      </p:sp>
      <p:sp>
        <p:nvSpPr>
          <p:cNvPr id="9" name="角丸四角形吹き出し 8"/>
          <p:cNvSpPr/>
          <p:nvPr/>
        </p:nvSpPr>
        <p:spPr>
          <a:xfrm>
            <a:off x="479377" y="1988841"/>
            <a:ext cx="7099772" cy="1684337"/>
          </a:xfrm>
          <a:prstGeom prst="wedgeRoundRectCallout">
            <a:avLst>
              <a:gd name="adj1" fmla="val 85242"/>
              <a:gd name="adj2" fmla="val -47834"/>
              <a:gd name="adj3" fmla="val 16667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ja-JP" altLang="en-US" sz="3600" dirty="0">
                <a:solidFill>
                  <a:schemeClr val="tx1"/>
                </a:solidFill>
              </a:rPr>
              <a:t>既に発表されている場合，盗作と見なされることがあります。</a:t>
            </a:r>
            <a:endParaRPr lang="en-US" altLang="ja-JP" sz="3600" dirty="0">
              <a:solidFill>
                <a:schemeClr val="tx1"/>
              </a:solidFill>
            </a:endParaRPr>
          </a:p>
        </p:txBody>
      </p:sp>
      <p:sp>
        <p:nvSpPr>
          <p:cNvPr id="19" name="角丸四角形吹き出し 18"/>
          <p:cNvSpPr/>
          <p:nvPr/>
        </p:nvSpPr>
        <p:spPr>
          <a:xfrm>
            <a:off x="2567608" y="4221088"/>
            <a:ext cx="3744416" cy="1223963"/>
          </a:xfrm>
          <a:prstGeom prst="wedgeRoundRectCallout">
            <a:avLst>
              <a:gd name="adj1" fmla="val -59335"/>
              <a:gd name="adj2" fmla="val 3777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ja-JP" altLang="en-US" sz="3600" dirty="0">
                <a:solidFill>
                  <a:schemeClr val="tx1"/>
                </a:solidFill>
              </a:rPr>
              <a:t>そんなぁ・・・</a:t>
            </a:r>
          </a:p>
        </p:txBody>
      </p:sp>
      <p:sp>
        <p:nvSpPr>
          <p:cNvPr id="10" name="正方形/長方形 9"/>
          <p:cNvSpPr/>
          <p:nvPr/>
        </p:nvSpPr>
        <p:spPr>
          <a:xfrm>
            <a:off x="6807919" y="4467875"/>
            <a:ext cx="5112568" cy="175432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ja-JP" altLang="en-US" sz="3600" b="1" dirty="0">
                <a:ln>
                  <a:prstDash val="solid"/>
                </a:ln>
                <a:solidFill>
                  <a:srgbClr val="FF0000"/>
                </a:solidFill>
                <a:effectLst/>
                <a:latin typeface="+mj-ea"/>
                <a:ea typeface="+mj-ea"/>
              </a:rPr>
              <a:t>既にわかっていることを知るために</a:t>
            </a:r>
            <a:endParaRPr lang="en-US" altLang="ja-JP" sz="3600" b="1" dirty="0">
              <a:ln>
                <a:prstDash val="solid"/>
              </a:ln>
              <a:solidFill>
                <a:srgbClr val="FF0000"/>
              </a:solidFill>
              <a:effectLst/>
              <a:latin typeface="+mj-ea"/>
              <a:ea typeface="+mj-ea"/>
            </a:endParaRPr>
          </a:p>
          <a:p>
            <a:pPr algn="ctr">
              <a:defRPr/>
            </a:pPr>
            <a:r>
              <a:rPr lang="ja-JP" altLang="en-US" sz="3600" b="1" dirty="0">
                <a:ln>
                  <a:prstDash val="solid"/>
                </a:ln>
                <a:solidFill>
                  <a:srgbClr val="FF0000"/>
                </a:solidFill>
                <a:effectLst/>
                <a:latin typeface="+mj-ea"/>
                <a:ea typeface="+mj-ea"/>
              </a:rPr>
              <a:t>文献調査が必要</a:t>
            </a:r>
          </a:p>
        </p:txBody>
      </p:sp>
      <p:pic>
        <p:nvPicPr>
          <p:cNvPr id="8" name="Picture 9" descr="監督官のイラスト（男性）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1257" y="188465"/>
            <a:ext cx="2905125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" descr="悩む男の子のイラスト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4492625"/>
            <a:ext cx="2538412" cy="241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03209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135560" y="273919"/>
            <a:ext cx="8119814" cy="1325563"/>
          </a:xfrm>
        </p:spPr>
        <p:txBody>
          <a:bodyPr>
            <a:normAutofit fontScale="90000"/>
          </a:bodyPr>
          <a:lstStyle/>
          <a:p>
            <a:r>
              <a:rPr kumimoji="1" lang="ja-JP" altLang="en-US" b="1" dirty="0" smtClean="0"/>
              <a:t>研究で絶対やってはいけないこと</a:t>
            </a:r>
            <a:endParaRPr kumimoji="1"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63352" y="1412776"/>
            <a:ext cx="12183144" cy="4525963"/>
          </a:xfrm>
        </p:spPr>
        <p:txBody>
          <a:bodyPr>
            <a:noAutofit/>
          </a:bodyPr>
          <a:lstStyle/>
          <a:p>
            <a:r>
              <a:rPr kumimoji="1" lang="ja-JP" altLang="en-US" sz="3600" b="1" dirty="0" smtClean="0"/>
              <a:t>改ざん</a:t>
            </a:r>
            <a:endParaRPr kumimoji="1" lang="en-US" altLang="ja-JP" sz="3600" b="1" dirty="0" smtClean="0"/>
          </a:p>
          <a:p>
            <a:pPr marL="0" indent="0">
              <a:buNone/>
            </a:pPr>
            <a:r>
              <a:rPr lang="ja-JP" altLang="en-US" sz="3600" dirty="0" smtClean="0"/>
              <a:t>　　→　</a:t>
            </a:r>
            <a:r>
              <a:rPr lang="ja-JP" altLang="en-US" sz="3600" b="1" dirty="0" smtClean="0">
                <a:solidFill>
                  <a:srgbClr val="FF0000"/>
                </a:solidFill>
              </a:rPr>
              <a:t>実際のデータ（事実）とは異なる</a:t>
            </a:r>
            <a:r>
              <a:rPr lang="ja-JP" altLang="en-US" sz="3600" dirty="0" smtClean="0"/>
              <a:t>ことを書く</a:t>
            </a:r>
            <a:endParaRPr lang="en-US" altLang="ja-JP" sz="3600" dirty="0" smtClean="0"/>
          </a:p>
          <a:p>
            <a:pPr marL="0" indent="0">
              <a:buNone/>
            </a:pPr>
            <a:endParaRPr kumimoji="1" lang="en-US" altLang="ja-JP" sz="3600" dirty="0" smtClean="0"/>
          </a:p>
          <a:p>
            <a:r>
              <a:rPr lang="ja-JP" altLang="en-US" sz="3600" b="1" dirty="0" smtClean="0"/>
              <a:t>ねつ造</a:t>
            </a:r>
            <a:endParaRPr lang="en-US" altLang="ja-JP" sz="3600" b="1" dirty="0" smtClean="0"/>
          </a:p>
          <a:p>
            <a:pPr marL="0" indent="0">
              <a:buNone/>
            </a:pPr>
            <a:r>
              <a:rPr lang="ja-JP" altLang="en-US" sz="3600" dirty="0" smtClean="0"/>
              <a:t>　　→　</a:t>
            </a:r>
            <a:r>
              <a:rPr lang="ja-JP" altLang="en-US" sz="3600" b="1" dirty="0" smtClean="0">
                <a:solidFill>
                  <a:srgbClr val="FF0000"/>
                </a:solidFill>
              </a:rPr>
              <a:t>存在しないデータを作り上げる</a:t>
            </a:r>
            <a:r>
              <a:rPr lang="ja-JP" altLang="en-US" sz="3600" dirty="0" smtClean="0"/>
              <a:t>こと</a:t>
            </a:r>
            <a:endParaRPr lang="en-US" altLang="ja-JP" sz="3600" dirty="0" smtClean="0"/>
          </a:p>
          <a:p>
            <a:pPr marL="0" indent="0">
              <a:buNone/>
            </a:pPr>
            <a:endParaRPr lang="en-US" altLang="ja-JP" sz="3600" dirty="0" smtClean="0"/>
          </a:p>
          <a:p>
            <a:r>
              <a:rPr kumimoji="1" lang="ja-JP" altLang="en-US" sz="3600" b="1" dirty="0" smtClean="0"/>
              <a:t>盗用</a:t>
            </a:r>
            <a:endParaRPr kumimoji="1" lang="en-US" altLang="ja-JP" sz="3600" b="1" dirty="0" smtClean="0"/>
          </a:p>
          <a:p>
            <a:pPr marL="0" indent="0">
              <a:buNone/>
            </a:pPr>
            <a:r>
              <a:rPr lang="ja-JP" altLang="en-US" sz="3600" dirty="0" smtClean="0"/>
              <a:t>　　→　</a:t>
            </a:r>
            <a:r>
              <a:rPr lang="ja-JP" altLang="en-US" sz="3600" b="1" dirty="0" smtClean="0">
                <a:solidFill>
                  <a:srgbClr val="FF0000"/>
                </a:solidFill>
              </a:rPr>
              <a:t>他人のデータを勝手に用いる</a:t>
            </a:r>
            <a:r>
              <a:rPr lang="ja-JP" altLang="en-US" sz="3600" dirty="0" smtClean="0"/>
              <a:t>こと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335593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b="1" dirty="0"/>
              <a:t>知りたいことがあったらどうするか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199456" y="1700808"/>
            <a:ext cx="6566520" cy="4525963"/>
          </a:xfrm>
        </p:spPr>
        <p:txBody>
          <a:bodyPr>
            <a:normAutofit/>
          </a:bodyPr>
          <a:lstStyle/>
          <a:p>
            <a:pPr marL="0" indent="0">
              <a:lnSpc>
                <a:spcPts val="5500"/>
              </a:lnSpc>
              <a:buNone/>
            </a:pPr>
            <a:r>
              <a:rPr lang="ja-JP" altLang="en-US" sz="4400" dirty="0" smtClean="0"/>
              <a:t>① 人</a:t>
            </a:r>
            <a:r>
              <a:rPr lang="ja-JP" altLang="en-US" sz="4400" dirty="0"/>
              <a:t>に聞く</a:t>
            </a:r>
            <a:endParaRPr lang="en-US" altLang="ja-JP" sz="4400" dirty="0"/>
          </a:p>
          <a:p>
            <a:pPr marL="0" indent="0">
              <a:lnSpc>
                <a:spcPts val="5500"/>
              </a:lnSpc>
              <a:buNone/>
            </a:pPr>
            <a:r>
              <a:rPr lang="ja-JP" altLang="en-US" sz="4400" dirty="0" smtClean="0"/>
              <a:t>② </a:t>
            </a:r>
            <a:r>
              <a:rPr lang="en-US" altLang="ja-JP" sz="4400" dirty="0" smtClean="0"/>
              <a:t>Google</a:t>
            </a:r>
            <a:r>
              <a:rPr lang="ja-JP" altLang="en-US" sz="4400" dirty="0"/>
              <a:t>で検索する</a:t>
            </a:r>
            <a:endParaRPr lang="en-US" altLang="ja-JP" sz="4400" dirty="0"/>
          </a:p>
          <a:p>
            <a:pPr marL="0" indent="0">
              <a:lnSpc>
                <a:spcPts val="5500"/>
              </a:lnSpc>
              <a:buNone/>
            </a:pPr>
            <a:r>
              <a:rPr lang="ja-JP" altLang="en-US" sz="4400" dirty="0" smtClean="0"/>
              <a:t>③ 辞書</a:t>
            </a:r>
            <a:r>
              <a:rPr lang="ja-JP" altLang="en-US" sz="4400" dirty="0"/>
              <a:t>を引く</a:t>
            </a:r>
            <a:endParaRPr lang="en-US" altLang="ja-JP" sz="4400" dirty="0"/>
          </a:p>
          <a:p>
            <a:pPr marL="0" indent="0">
              <a:lnSpc>
                <a:spcPts val="5500"/>
              </a:lnSpc>
              <a:buNone/>
            </a:pPr>
            <a:r>
              <a:rPr lang="ja-JP" altLang="en-US" sz="4400" dirty="0" smtClean="0"/>
              <a:t>④ 専門書</a:t>
            </a:r>
            <a:r>
              <a:rPr lang="ja-JP" altLang="en-US" sz="4400" dirty="0"/>
              <a:t>を調べる</a:t>
            </a:r>
          </a:p>
        </p:txBody>
      </p:sp>
    </p:spTree>
    <p:extLst>
      <p:ext uri="{BB962C8B-B14F-4D97-AF65-F5344CB8AC3E}">
        <p14:creationId xmlns:p14="http://schemas.microsoft.com/office/powerpoint/2010/main" val="3960728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b="1" dirty="0" smtClean="0"/>
              <a:t>①人</a:t>
            </a:r>
            <a:r>
              <a:rPr lang="ja-JP" altLang="en-US" b="1" dirty="0"/>
              <a:t>に</a:t>
            </a:r>
            <a:r>
              <a:rPr lang="ja-JP" altLang="en-US" b="1" dirty="0" smtClean="0"/>
              <a:t>聞く</a:t>
            </a:r>
            <a:endParaRPr kumimoji="1"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09600" y="1268760"/>
            <a:ext cx="10972800" cy="5328592"/>
          </a:xfrm>
        </p:spPr>
        <p:txBody>
          <a:bodyPr>
            <a:noAutofit/>
          </a:bodyPr>
          <a:lstStyle/>
          <a:p>
            <a:pPr>
              <a:lnSpc>
                <a:spcPts val="4400"/>
              </a:lnSpc>
            </a:pPr>
            <a:r>
              <a:rPr kumimoji="1" lang="ja-JP" altLang="en-US" sz="3600" b="1" dirty="0" smtClean="0">
                <a:latin typeface="+mn-ea"/>
              </a:rPr>
              <a:t>メリット</a:t>
            </a:r>
            <a:endParaRPr kumimoji="1" lang="en-US" altLang="ja-JP" sz="3600" b="1" dirty="0" smtClean="0">
              <a:latin typeface="+mn-ea"/>
            </a:endParaRPr>
          </a:p>
          <a:p>
            <a:pPr marL="0" indent="0">
              <a:lnSpc>
                <a:spcPts val="4400"/>
              </a:lnSpc>
              <a:buNone/>
            </a:pPr>
            <a:r>
              <a:rPr lang="ja-JP" altLang="en-US" sz="3600" dirty="0" smtClean="0">
                <a:latin typeface="+mn-ea"/>
              </a:rPr>
              <a:t>　</a:t>
            </a:r>
            <a:r>
              <a:rPr lang="en-US" altLang="ja-JP" sz="3600" dirty="0" smtClean="0">
                <a:latin typeface="+mn-ea"/>
              </a:rPr>
              <a:t>	</a:t>
            </a:r>
            <a:r>
              <a:rPr lang="ja-JP" altLang="en-US" sz="3600" dirty="0" smtClean="0">
                <a:latin typeface="+mn-ea"/>
              </a:rPr>
              <a:t>すぐ</a:t>
            </a:r>
            <a:r>
              <a:rPr lang="ja-JP" altLang="en-US" sz="3600" dirty="0">
                <a:latin typeface="+mn-ea"/>
              </a:rPr>
              <a:t>に</a:t>
            </a:r>
            <a:r>
              <a:rPr lang="ja-JP" altLang="en-US" sz="3600" dirty="0" smtClean="0">
                <a:latin typeface="+mn-ea"/>
              </a:rPr>
              <a:t>わかる</a:t>
            </a:r>
            <a:endParaRPr lang="en-US" altLang="ja-JP" sz="3600" dirty="0" smtClean="0">
              <a:latin typeface="+mn-ea"/>
            </a:endParaRPr>
          </a:p>
          <a:p>
            <a:pPr marL="0" indent="0">
              <a:lnSpc>
                <a:spcPts val="4400"/>
              </a:lnSpc>
              <a:buNone/>
            </a:pPr>
            <a:r>
              <a:rPr kumimoji="1" lang="ja-JP" altLang="en-US" sz="3600" dirty="0" smtClean="0">
                <a:latin typeface="+mn-ea"/>
              </a:rPr>
              <a:t>　</a:t>
            </a:r>
            <a:r>
              <a:rPr kumimoji="1" lang="en-US" altLang="ja-JP" sz="3600" dirty="0" smtClean="0">
                <a:latin typeface="+mn-ea"/>
              </a:rPr>
              <a:t>	</a:t>
            </a:r>
            <a:r>
              <a:rPr kumimoji="1" lang="ja-JP" altLang="en-US" sz="3600" dirty="0" smtClean="0">
                <a:latin typeface="+mn-ea"/>
              </a:rPr>
              <a:t>詳しく</a:t>
            </a:r>
            <a:r>
              <a:rPr kumimoji="1" lang="ja-JP" altLang="en-US" sz="3600" dirty="0">
                <a:latin typeface="+mn-ea"/>
              </a:rPr>
              <a:t>教えて</a:t>
            </a:r>
            <a:r>
              <a:rPr kumimoji="1" lang="ja-JP" altLang="en-US" sz="3600" dirty="0" smtClean="0">
                <a:latin typeface="+mn-ea"/>
              </a:rPr>
              <a:t>くれる</a:t>
            </a:r>
            <a:endParaRPr kumimoji="1" lang="en-US" altLang="ja-JP" sz="3600" dirty="0" smtClean="0">
              <a:latin typeface="+mn-ea"/>
            </a:endParaRPr>
          </a:p>
          <a:p>
            <a:pPr>
              <a:lnSpc>
                <a:spcPts val="4400"/>
              </a:lnSpc>
            </a:pPr>
            <a:endParaRPr lang="en-US" altLang="ja-JP" sz="3600" dirty="0">
              <a:latin typeface="+mn-ea"/>
            </a:endParaRPr>
          </a:p>
          <a:p>
            <a:pPr>
              <a:lnSpc>
                <a:spcPts val="4400"/>
              </a:lnSpc>
            </a:pPr>
            <a:r>
              <a:rPr kumimoji="1" lang="ja-JP" altLang="en-US" sz="3600" b="1" dirty="0" smtClean="0">
                <a:latin typeface="+mn-ea"/>
              </a:rPr>
              <a:t>デメリット</a:t>
            </a:r>
            <a:endParaRPr kumimoji="1" lang="en-US" altLang="ja-JP" sz="3600" b="1" dirty="0" smtClean="0">
              <a:latin typeface="+mn-ea"/>
            </a:endParaRPr>
          </a:p>
          <a:p>
            <a:pPr marL="0" indent="0">
              <a:lnSpc>
                <a:spcPts val="4400"/>
              </a:lnSpc>
              <a:buNone/>
            </a:pPr>
            <a:r>
              <a:rPr lang="ja-JP" altLang="en-US" sz="3600" dirty="0" smtClean="0">
                <a:latin typeface="+mn-ea"/>
              </a:rPr>
              <a:t>　</a:t>
            </a:r>
            <a:r>
              <a:rPr lang="en-US" altLang="ja-JP" sz="3600" dirty="0" smtClean="0">
                <a:latin typeface="+mn-ea"/>
              </a:rPr>
              <a:t>	</a:t>
            </a:r>
            <a:r>
              <a:rPr lang="ja-JP" altLang="en-US" sz="3600" dirty="0" smtClean="0">
                <a:latin typeface="+mn-ea"/>
              </a:rPr>
              <a:t>内容</a:t>
            </a:r>
            <a:r>
              <a:rPr lang="ja-JP" altLang="en-US" sz="3600" dirty="0">
                <a:latin typeface="+mn-ea"/>
              </a:rPr>
              <a:t>が正しいとは</a:t>
            </a:r>
            <a:r>
              <a:rPr lang="ja-JP" altLang="en-US" sz="3600" dirty="0" smtClean="0">
                <a:latin typeface="+mn-ea"/>
              </a:rPr>
              <a:t>限らない</a:t>
            </a:r>
            <a:endParaRPr lang="en-US" altLang="ja-JP" sz="3600" dirty="0" smtClean="0">
              <a:latin typeface="+mn-ea"/>
            </a:endParaRPr>
          </a:p>
          <a:p>
            <a:pPr marL="0" indent="0">
              <a:lnSpc>
                <a:spcPts val="4400"/>
              </a:lnSpc>
              <a:buNone/>
            </a:pPr>
            <a:r>
              <a:rPr kumimoji="1" lang="ja-JP" altLang="en-US" sz="3600" dirty="0" smtClean="0">
                <a:latin typeface="+mn-ea"/>
              </a:rPr>
              <a:t>　</a:t>
            </a:r>
            <a:r>
              <a:rPr kumimoji="1" lang="en-US" altLang="ja-JP" sz="3600" dirty="0" smtClean="0">
                <a:latin typeface="+mn-ea"/>
              </a:rPr>
              <a:t>	</a:t>
            </a:r>
            <a:r>
              <a:rPr kumimoji="1" lang="ja-JP" altLang="en-US" sz="3600" dirty="0" smtClean="0">
                <a:latin typeface="+mn-ea"/>
              </a:rPr>
              <a:t>わからないことがある</a:t>
            </a:r>
            <a:endParaRPr kumimoji="1" lang="en-US" altLang="ja-JP" sz="3600" dirty="0" smtClean="0">
              <a:latin typeface="+mn-ea"/>
            </a:endParaRPr>
          </a:p>
          <a:p>
            <a:pPr marL="0" indent="0">
              <a:lnSpc>
                <a:spcPts val="4400"/>
              </a:lnSpc>
              <a:buNone/>
            </a:pPr>
            <a:r>
              <a:rPr kumimoji="1" lang="ja-JP" altLang="en-US" sz="3600" dirty="0" smtClean="0">
                <a:latin typeface="+mn-ea"/>
              </a:rPr>
              <a:t>　</a:t>
            </a:r>
            <a:r>
              <a:rPr kumimoji="1" lang="en-US" altLang="ja-JP" sz="3600" dirty="0" smtClean="0">
                <a:latin typeface="+mn-ea"/>
              </a:rPr>
              <a:t>	</a:t>
            </a:r>
            <a:r>
              <a:rPr kumimoji="1" lang="ja-JP" altLang="en-US" sz="3600" dirty="0" smtClean="0">
                <a:latin typeface="+mn-ea"/>
              </a:rPr>
              <a:t>面倒くさがられる</a:t>
            </a:r>
            <a:endParaRPr kumimoji="1" lang="ja-JP" altLang="en-US" sz="3600" dirty="0">
              <a:latin typeface="+mn-ea"/>
            </a:endParaRPr>
          </a:p>
        </p:txBody>
      </p:sp>
      <p:pic>
        <p:nvPicPr>
          <p:cNvPr id="1028" name="Picture 4" descr="世間話をする男性のイラスト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128" y="1409219"/>
            <a:ext cx="4334272" cy="3922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5641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b="1" dirty="0" smtClean="0"/>
              <a:t>②</a:t>
            </a:r>
            <a:r>
              <a:rPr lang="en-US" altLang="ja-JP" b="1" dirty="0" smtClean="0"/>
              <a:t>Google</a:t>
            </a:r>
            <a:r>
              <a:rPr lang="ja-JP" altLang="en-US" b="1" dirty="0"/>
              <a:t>で検索</a:t>
            </a:r>
            <a:r>
              <a:rPr lang="ja-JP" altLang="en-US" b="1" dirty="0" smtClean="0"/>
              <a:t>する</a:t>
            </a:r>
            <a:endParaRPr kumimoji="1" lang="ja-JP" altLang="en-US" b="1" dirty="0"/>
          </a:p>
        </p:txBody>
      </p:sp>
      <p:sp>
        <p:nvSpPr>
          <p:cNvPr id="5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09600" y="1268760"/>
            <a:ext cx="10972800" cy="5328592"/>
          </a:xfrm>
        </p:spPr>
        <p:txBody>
          <a:bodyPr>
            <a:noAutofit/>
          </a:bodyPr>
          <a:lstStyle/>
          <a:p>
            <a:pPr>
              <a:lnSpc>
                <a:spcPts val="4400"/>
              </a:lnSpc>
            </a:pPr>
            <a:r>
              <a:rPr kumimoji="1" lang="ja-JP" altLang="en-US" sz="3600" b="1" dirty="0" smtClean="0">
                <a:latin typeface="+mn-ea"/>
              </a:rPr>
              <a:t>メリット</a:t>
            </a:r>
            <a:endParaRPr kumimoji="1" lang="en-US" altLang="ja-JP" sz="3600" b="1" dirty="0" smtClean="0">
              <a:latin typeface="+mn-ea"/>
            </a:endParaRPr>
          </a:p>
          <a:p>
            <a:pPr marL="0" indent="0">
              <a:lnSpc>
                <a:spcPts val="4400"/>
              </a:lnSpc>
              <a:buNone/>
            </a:pPr>
            <a:r>
              <a:rPr lang="ja-JP" altLang="en-US" sz="3600" dirty="0" smtClean="0">
                <a:latin typeface="+mn-ea"/>
              </a:rPr>
              <a:t>　</a:t>
            </a:r>
            <a:r>
              <a:rPr lang="en-US" altLang="ja-JP" sz="3600" dirty="0" smtClean="0">
                <a:latin typeface="+mn-ea"/>
              </a:rPr>
              <a:t>	</a:t>
            </a:r>
            <a:r>
              <a:rPr lang="ja-JP" altLang="en-US" sz="3600" dirty="0" smtClean="0">
                <a:latin typeface="+mn-ea"/>
              </a:rPr>
              <a:t>すぐ</a:t>
            </a:r>
            <a:r>
              <a:rPr lang="ja-JP" altLang="en-US" sz="3600" dirty="0">
                <a:latin typeface="+mn-ea"/>
              </a:rPr>
              <a:t>に</a:t>
            </a:r>
            <a:r>
              <a:rPr lang="ja-JP" altLang="en-US" sz="3600" dirty="0" smtClean="0">
                <a:latin typeface="+mn-ea"/>
              </a:rPr>
              <a:t>わかる</a:t>
            </a:r>
            <a:endParaRPr lang="en-US" altLang="ja-JP" sz="3600" dirty="0" smtClean="0">
              <a:latin typeface="+mn-ea"/>
            </a:endParaRPr>
          </a:p>
          <a:p>
            <a:pPr marL="0" indent="0">
              <a:lnSpc>
                <a:spcPts val="4400"/>
              </a:lnSpc>
              <a:buNone/>
            </a:pPr>
            <a:r>
              <a:rPr kumimoji="1" lang="ja-JP" altLang="en-US" sz="3600" dirty="0" smtClean="0">
                <a:latin typeface="+mn-ea"/>
              </a:rPr>
              <a:t>　</a:t>
            </a:r>
            <a:r>
              <a:rPr kumimoji="1" lang="en-US" altLang="ja-JP" sz="3600" dirty="0" smtClean="0">
                <a:latin typeface="+mn-ea"/>
              </a:rPr>
              <a:t>	</a:t>
            </a:r>
            <a:r>
              <a:rPr kumimoji="1" lang="ja-JP" altLang="en-US" sz="3600" dirty="0" smtClean="0">
                <a:latin typeface="+mn-ea"/>
              </a:rPr>
              <a:t>詳しく</a:t>
            </a:r>
            <a:r>
              <a:rPr kumimoji="1" lang="ja-JP" altLang="en-US" sz="3600" dirty="0">
                <a:latin typeface="+mn-ea"/>
              </a:rPr>
              <a:t>教えて</a:t>
            </a:r>
            <a:r>
              <a:rPr kumimoji="1" lang="ja-JP" altLang="en-US" sz="3600" dirty="0" smtClean="0">
                <a:latin typeface="+mn-ea"/>
              </a:rPr>
              <a:t>くれる</a:t>
            </a:r>
            <a:endParaRPr kumimoji="1" lang="en-US" altLang="ja-JP" sz="3600" dirty="0" smtClean="0">
              <a:latin typeface="+mn-ea"/>
            </a:endParaRPr>
          </a:p>
          <a:p>
            <a:pPr>
              <a:lnSpc>
                <a:spcPts val="4400"/>
              </a:lnSpc>
            </a:pPr>
            <a:endParaRPr lang="en-US" altLang="ja-JP" sz="3600" dirty="0">
              <a:latin typeface="+mn-ea"/>
            </a:endParaRPr>
          </a:p>
          <a:p>
            <a:pPr>
              <a:lnSpc>
                <a:spcPts val="4400"/>
              </a:lnSpc>
            </a:pPr>
            <a:r>
              <a:rPr kumimoji="1" lang="ja-JP" altLang="en-US" sz="3600" b="1" dirty="0" smtClean="0">
                <a:latin typeface="+mn-ea"/>
              </a:rPr>
              <a:t>デメリット</a:t>
            </a:r>
            <a:endParaRPr kumimoji="1" lang="en-US" altLang="ja-JP" sz="3600" b="1" dirty="0" smtClean="0">
              <a:latin typeface="+mn-ea"/>
            </a:endParaRPr>
          </a:p>
          <a:p>
            <a:pPr marL="0" indent="0">
              <a:lnSpc>
                <a:spcPts val="4400"/>
              </a:lnSpc>
              <a:buNone/>
            </a:pPr>
            <a:r>
              <a:rPr lang="ja-JP" altLang="en-US" sz="3600" dirty="0" smtClean="0">
                <a:latin typeface="+mn-ea"/>
              </a:rPr>
              <a:t>　</a:t>
            </a:r>
            <a:r>
              <a:rPr lang="en-US" altLang="ja-JP" sz="3600" dirty="0" smtClean="0">
                <a:latin typeface="+mn-ea"/>
              </a:rPr>
              <a:t>	</a:t>
            </a:r>
            <a:r>
              <a:rPr lang="ja-JP" altLang="en-US" sz="3600" b="1" dirty="0" smtClean="0">
                <a:solidFill>
                  <a:srgbClr val="FF0000"/>
                </a:solidFill>
                <a:latin typeface="+mn-ea"/>
              </a:rPr>
              <a:t>内容</a:t>
            </a:r>
            <a:r>
              <a:rPr lang="ja-JP" altLang="en-US" sz="3600" b="1" dirty="0">
                <a:solidFill>
                  <a:srgbClr val="FF0000"/>
                </a:solidFill>
                <a:latin typeface="+mn-ea"/>
              </a:rPr>
              <a:t>が正しいとは</a:t>
            </a:r>
            <a:r>
              <a:rPr lang="ja-JP" altLang="en-US" sz="3600" b="1" dirty="0" smtClean="0">
                <a:solidFill>
                  <a:srgbClr val="FF0000"/>
                </a:solidFill>
                <a:latin typeface="+mn-ea"/>
              </a:rPr>
              <a:t>限らない</a:t>
            </a:r>
            <a:endParaRPr lang="en-US" altLang="ja-JP" sz="3600" b="1" dirty="0" smtClean="0">
              <a:solidFill>
                <a:srgbClr val="FF0000"/>
              </a:solidFill>
              <a:latin typeface="+mn-ea"/>
            </a:endParaRPr>
          </a:p>
          <a:p>
            <a:pPr marL="0" indent="0">
              <a:lnSpc>
                <a:spcPts val="4400"/>
              </a:lnSpc>
              <a:buNone/>
            </a:pPr>
            <a:r>
              <a:rPr kumimoji="1" lang="ja-JP" altLang="en-US" sz="3600" dirty="0" smtClean="0">
                <a:latin typeface="+mn-ea"/>
              </a:rPr>
              <a:t>　</a:t>
            </a:r>
            <a:r>
              <a:rPr kumimoji="1" lang="en-US" altLang="ja-JP" sz="3600" dirty="0" smtClean="0">
                <a:latin typeface="+mn-ea"/>
              </a:rPr>
              <a:t>	</a:t>
            </a:r>
            <a:r>
              <a:rPr kumimoji="1" lang="ja-JP" altLang="en-US" sz="3600" dirty="0" smtClean="0">
                <a:latin typeface="+mn-ea"/>
              </a:rPr>
              <a:t>わからないことがある</a:t>
            </a:r>
            <a:endParaRPr kumimoji="1" lang="en-US" altLang="ja-JP" sz="3600" dirty="0" smtClean="0">
              <a:latin typeface="+mn-ea"/>
            </a:endParaRPr>
          </a:p>
          <a:p>
            <a:pPr marL="0" indent="0">
              <a:lnSpc>
                <a:spcPts val="4400"/>
              </a:lnSpc>
              <a:buNone/>
            </a:pPr>
            <a:r>
              <a:rPr kumimoji="1" lang="ja-JP" altLang="en-US" sz="3600" dirty="0" smtClean="0">
                <a:latin typeface="+mn-ea"/>
              </a:rPr>
              <a:t>　</a:t>
            </a:r>
            <a:r>
              <a:rPr kumimoji="1" lang="en-US" altLang="ja-JP" sz="3600" dirty="0" smtClean="0">
                <a:latin typeface="+mn-ea"/>
              </a:rPr>
              <a:t>	</a:t>
            </a:r>
            <a:endParaRPr kumimoji="1" lang="ja-JP" altLang="en-US" sz="3600" dirty="0">
              <a:latin typeface="+mn-ea"/>
            </a:endParaRPr>
          </a:p>
        </p:txBody>
      </p:sp>
      <p:pic>
        <p:nvPicPr>
          <p:cNvPr id="4100" name="Picture 4" descr="パソコンを使う男女のイラスト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136" y="1417638"/>
            <a:ext cx="4608512" cy="425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0395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 smtClean="0"/>
              <a:t>③</a:t>
            </a:r>
            <a:r>
              <a:rPr lang="ja-JP" altLang="en-US" b="1" dirty="0"/>
              <a:t>辞書を</a:t>
            </a:r>
            <a:r>
              <a:rPr lang="ja-JP" altLang="en-US" b="1" dirty="0" smtClean="0"/>
              <a:t>引く</a:t>
            </a:r>
            <a:endParaRPr kumimoji="1"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ja-JP" altLang="en-US" sz="3600" b="1" dirty="0"/>
              <a:t>メリット</a:t>
            </a:r>
            <a:endParaRPr lang="en-US" altLang="ja-JP" sz="3600" b="1" dirty="0"/>
          </a:p>
          <a:p>
            <a:pPr marL="0" indent="0">
              <a:buNone/>
            </a:pPr>
            <a:r>
              <a:rPr lang="ja-JP" altLang="en-US" sz="3600" dirty="0" smtClean="0"/>
              <a:t>　</a:t>
            </a:r>
            <a:r>
              <a:rPr lang="en-US" altLang="ja-JP" sz="3600" dirty="0" smtClean="0"/>
              <a:t>	</a:t>
            </a:r>
            <a:r>
              <a:rPr lang="ja-JP" altLang="en-US" sz="3600" dirty="0" smtClean="0"/>
              <a:t>ある程度わかる</a:t>
            </a:r>
            <a:endParaRPr lang="en-US" altLang="ja-JP" sz="3600" dirty="0" smtClean="0"/>
          </a:p>
          <a:p>
            <a:pPr marL="0" indent="0">
              <a:buNone/>
            </a:pPr>
            <a:r>
              <a:rPr lang="ja-JP" altLang="en-US" sz="3600" dirty="0" smtClean="0"/>
              <a:t>　</a:t>
            </a:r>
            <a:r>
              <a:rPr lang="en-US" altLang="ja-JP" sz="3600" dirty="0" smtClean="0"/>
              <a:t>	</a:t>
            </a:r>
            <a:r>
              <a:rPr lang="ja-JP" altLang="en-US" sz="3600" dirty="0" smtClean="0"/>
              <a:t>内容</a:t>
            </a:r>
            <a:r>
              <a:rPr lang="ja-JP" altLang="en-US" sz="3600" dirty="0"/>
              <a:t>は信用できる</a:t>
            </a:r>
            <a:endParaRPr lang="en-US" altLang="ja-JP" sz="3600" dirty="0"/>
          </a:p>
          <a:p>
            <a:endParaRPr lang="en-US" altLang="ja-JP" sz="3600" dirty="0"/>
          </a:p>
          <a:p>
            <a:r>
              <a:rPr lang="ja-JP" altLang="en-US" sz="3600" b="1" dirty="0"/>
              <a:t>デメリット</a:t>
            </a:r>
            <a:endParaRPr lang="en-US" altLang="ja-JP" sz="3600" b="1" dirty="0"/>
          </a:p>
          <a:p>
            <a:pPr marL="0" indent="0">
              <a:buNone/>
            </a:pPr>
            <a:r>
              <a:rPr lang="ja-JP" altLang="en-US" sz="3600" dirty="0" smtClean="0"/>
              <a:t>　</a:t>
            </a:r>
            <a:r>
              <a:rPr lang="en-US" altLang="ja-JP" sz="3600" dirty="0" smtClean="0"/>
              <a:t>	</a:t>
            </a:r>
            <a:r>
              <a:rPr lang="ja-JP" altLang="en-US" sz="3600" dirty="0" smtClean="0"/>
              <a:t>手間がかかる</a:t>
            </a:r>
            <a:endParaRPr lang="en-US" altLang="ja-JP" sz="3600" dirty="0" smtClean="0"/>
          </a:p>
          <a:p>
            <a:pPr marL="0" indent="0">
              <a:buNone/>
            </a:pPr>
            <a:r>
              <a:rPr lang="ja-JP" altLang="en-US" sz="3600" dirty="0" smtClean="0"/>
              <a:t>　</a:t>
            </a:r>
            <a:r>
              <a:rPr lang="en-US" altLang="ja-JP" sz="3600" dirty="0" smtClean="0"/>
              <a:t>	</a:t>
            </a:r>
            <a:r>
              <a:rPr lang="ja-JP" altLang="en-US" sz="3600" dirty="0" smtClean="0"/>
              <a:t>揃えるのが面倒</a:t>
            </a:r>
            <a:endParaRPr lang="en-US" altLang="ja-JP" sz="3600" dirty="0"/>
          </a:p>
        </p:txBody>
      </p:sp>
      <p:pic>
        <p:nvPicPr>
          <p:cNvPr id="5122" name="Picture 2" descr="勉強好きな学生のイラスト（女子）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176" y="1340768"/>
            <a:ext cx="3659447" cy="4752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4843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 smtClean="0"/>
              <a:t>④専門書を調べる</a:t>
            </a:r>
            <a:endParaRPr kumimoji="1"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sz="3600" b="1" dirty="0" smtClean="0"/>
              <a:t>メリット</a:t>
            </a:r>
            <a:endParaRPr lang="en-US" altLang="ja-JP" sz="3600" b="1" dirty="0"/>
          </a:p>
          <a:p>
            <a:pPr marL="0" indent="0">
              <a:buNone/>
            </a:pPr>
            <a:r>
              <a:rPr lang="ja-JP" altLang="en-US" sz="3600" dirty="0" smtClean="0"/>
              <a:t>　</a:t>
            </a:r>
            <a:r>
              <a:rPr lang="en-US" altLang="ja-JP" sz="3600" dirty="0" smtClean="0"/>
              <a:t>	</a:t>
            </a:r>
            <a:r>
              <a:rPr lang="ja-JP" altLang="en-US" sz="3600" dirty="0" smtClean="0"/>
              <a:t>内容</a:t>
            </a:r>
            <a:r>
              <a:rPr lang="ja-JP" altLang="en-US" sz="3600" dirty="0"/>
              <a:t>は信用できる</a:t>
            </a:r>
            <a:endParaRPr lang="en-US" altLang="ja-JP" sz="3600" dirty="0"/>
          </a:p>
          <a:p>
            <a:endParaRPr lang="en-US" altLang="ja-JP" sz="3600" dirty="0"/>
          </a:p>
          <a:p>
            <a:r>
              <a:rPr lang="ja-JP" altLang="en-US" sz="3600" b="1" dirty="0"/>
              <a:t>デメリット</a:t>
            </a:r>
            <a:endParaRPr lang="en-US" altLang="ja-JP" sz="3600" b="1" dirty="0"/>
          </a:p>
          <a:p>
            <a:pPr marL="0" indent="0">
              <a:buNone/>
            </a:pPr>
            <a:r>
              <a:rPr lang="ja-JP" altLang="en-US" sz="3600" dirty="0" smtClean="0"/>
              <a:t>　</a:t>
            </a:r>
            <a:r>
              <a:rPr lang="en-US" altLang="ja-JP" sz="3600" dirty="0" smtClean="0"/>
              <a:t>	</a:t>
            </a:r>
            <a:r>
              <a:rPr lang="ja-JP" altLang="en-US" sz="3600" dirty="0" smtClean="0"/>
              <a:t>載っている本を見つけるのが大変</a:t>
            </a:r>
            <a:endParaRPr lang="en-US" altLang="ja-JP" sz="3600" dirty="0" smtClean="0"/>
          </a:p>
          <a:p>
            <a:endParaRPr lang="en-US" altLang="ja-JP" sz="3600" dirty="0"/>
          </a:p>
          <a:p>
            <a:endParaRPr kumimoji="1" lang="ja-JP" altLang="en-US" sz="3600" dirty="0"/>
          </a:p>
        </p:txBody>
      </p:sp>
      <p:pic>
        <p:nvPicPr>
          <p:cNvPr id="6146" name="Picture 2" descr="本を読む博士のイラスト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232" y="1196752"/>
            <a:ext cx="3737215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1164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中村">
      <a:majorFont>
        <a:latin typeface="Segoe UI"/>
        <a:ea typeface="メイリオ"/>
        <a:cs typeface=""/>
      </a:majorFont>
      <a:minorFont>
        <a:latin typeface="Segoe UI"/>
        <a:ea typeface="メイリオ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1224</TotalTime>
  <Words>267</Words>
  <Application>Microsoft Office PowerPoint</Application>
  <PresentationFormat>ワイド画面</PresentationFormat>
  <Paragraphs>123</Paragraphs>
  <Slides>20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20</vt:i4>
      </vt:variant>
    </vt:vector>
  </HeadingPairs>
  <TitlesOfParts>
    <vt:vector size="29" baseType="lpstr">
      <vt:lpstr>ＭＳ Ｐゴシック</vt:lpstr>
      <vt:lpstr>メイリオ</vt:lpstr>
      <vt:lpstr>Arial</vt:lpstr>
      <vt:lpstr>Calibri</vt:lpstr>
      <vt:lpstr>Calibri Light</vt:lpstr>
      <vt:lpstr>Segoe UI</vt:lpstr>
      <vt:lpstr>Wingdings 2</vt:lpstr>
      <vt:lpstr>HDOfficeLightV0</vt:lpstr>
      <vt:lpstr>Office ​​テーマ</vt:lpstr>
      <vt:lpstr>文献調査</vt:lpstr>
      <vt:lpstr>なぜ文献調査を学ぶのか？</vt:lpstr>
      <vt:lpstr>PowerPoint プレゼンテーション</vt:lpstr>
      <vt:lpstr>研究で絶対やってはいけないこと</vt:lpstr>
      <vt:lpstr>知りたいことがあったらどうするか</vt:lpstr>
      <vt:lpstr>①人に聞く</vt:lpstr>
      <vt:lpstr>②Googleで検索する</vt:lpstr>
      <vt:lpstr>③辞書を引く</vt:lpstr>
      <vt:lpstr>④専門書を調べる</vt:lpstr>
      <vt:lpstr>文献調査</vt:lpstr>
      <vt:lpstr>①辞書を引く</vt:lpstr>
      <vt:lpstr>どんな辞書・事典があるか</vt:lpstr>
      <vt:lpstr>どんな辞書・事典があるか</vt:lpstr>
      <vt:lpstr>どんな辞書・事典があるか</vt:lpstr>
      <vt:lpstr>辞書と事典は何が違うか</vt:lpstr>
      <vt:lpstr>紙の辞書（事典）と電子辞書の違い</vt:lpstr>
      <vt:lpstr>どのように使うか</vt:lpstr>
      <vt:lpstr>PowerPoint プレゼンテーション</vt:lpstr>
      <vt:lpstr>百科事典を活用する</vt:lpstr>
      <vt:lpstr>演習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福岡 辰彦</dc:creator>
  <cp:lastModifiedBy>中村 晃規</cp:lastModifiedBy>
  <cp:revision>39</cp:revision>
  <cp:lastPrinted>2017-04-24T09:59:44Z</cp:lastPrinted>
  <dcterms:created xsi:type="dcterms:W3CDTF">2017-04-23T08:31:11Z</dcterms:created>
  <dcterms:modified xsi:type="dcterms:W3CDTF">2021-04-29T06:24:33Z</dcterms:modified>
</cp:coreProperties>
</file>