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73" r:id="rId2"/>
  </p:sldMasterIdLst>
  <p:notesMasterIdLst>
    <p:notesMasterId r:id="rId30"/>
  </p:notesMasterIdLst>
  <p:handoutMasterIdLst>
    <p:handoutMasterId r:id="rId31"/>
  </p:handoutMasterIdLst>
  <p:sldIdLst>
    <p:sldId id="256" r:id="rId3"/>
    <p:sldId id="280" r:id="rId4"/>
    <p:sldId id="281" r:id="rId5"/>
    <p:sldId id="257" r:id="rId6"/>
    <p:sldId id="258" r:id="rId7"/>
    <p:sldId id="259" r:id="rId8"/>
    <p:sldId id="260" r:id="rId9"/>
    <p:sldId id="261" r:id="rId10"/>
    <p:sldId id="265" r:id="rId11"/>
    <p:sldId id="268" r:id="rId12"/>
    <p:sldId id="266" r:id="rId13"/>
    <p:sldId id="284" r:id="rId14"/>
    <p:sldId id="285" r:id="rId15"/>
    <p:sldId id="269" r:id="rId16"/>
    <p:sldId id="270" r:id="rId17"/>
    <p:sldId id="271" r:id="rId18"/>
    <p:sldId id="274" r:id="rId19"/>
    <p:sldId id="273" r:id="rId20"/>
    <p:sldId id="275" r:id="rId21"/>
    <p:sldId id="272" r:id="rId22"/>
    <p:sldId id="277" r:id="rId23"/>
    <p:sldId id="279" r:id="rId24"/>
    <p:sldId id="267" r:id="rId25"/>
    <p:sldId id="276" r:id="rId26"/>
    <p:sldId id="283" r:id="rId27"/>
    <p:sldId id="278" r:id="rId28"/>
    <p:sldId id="282" r:id="rId29"/>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47" autoAdjust="0"/>
  </p:normalViewPr>
  <p:slideViewPr>
    <p:cSldViewPr>
      <p:cViewPr varScale="1">
        <p:scale>
          <a:sx n="77" d="100"/>
          <a:sy n="77" d="100"/>
        </p:scale>
        <p:origin x="1194"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文字数</c:v>
                </c:pt>
              </c:strCache>
            </c:strRef>
          </c:tx>
          <c:spPr>
            <a:solidFill>
              <a:schemeClr val="accent2"/>
            </a:solidFill>
            <a:ln>
              <a:noFill/>
            </a:ln>
            <a:effectLst/>
          </c:spPr>
          <c:invertIfNegative val="0"/>
          <c:cat>
            <c:strRef>
              <c:f>Sheet1!$A$2:$A$8</c:f>
              <c:strCache>
                <c:ptCount val="7"/>
                <c:pt idx="0">
                  <c:v>広辞苑</c:v>
                </c:pt>
                <c:pt idx="1">
                  <c:v>大辞林</c:v>
                </c:pt>
                <c:pt idx="2">
                  <c:v>学研百科事典</c:v>
                </c:pt>
                <c:pt idx="3">
                  <c:v>ブリタニカ</c:v>
                </c:pt>
                <c:pt idx="4">
                  <c:v>世界大百科事典</c:v>
                </c:pt>
                <c:pt idx="5">
                  <c:v>日本大百科全書</c:v>
                </c:pt>
                <c:pt idx="6">
                  <c:v>理化学事典</c:v>
                </c:pt>
              </c:strCache>
            </c:strRef>
          </c:cat>
          <c:val>
            <c:numRef>
              <c:f>Sheet1!$B$2:$B$8</c:f>
              <c:numCache>
                <c:formatCode>General</c:formatCode>
                <c:ptCount val="7"/>
                <c:pt idx="0">
                  <c:v>130</c:v>
                </c:pt>
                <c:pt idx="1">
                  <c:v>125</c:v>
                </c:pt>
                <c:pt idx="2">
                  <c:v>257</c:v>
                </c:pt>
                <c:pt idx="3">
                  <c:v>147</c:v>
                </c:pt>
                <c:pt idx="4">
                  <c:v>2606</c:v>
                </c:pt>
                <c:pt idx="5">
                  <c:v>3785</c:v>
                </c:pt>
                <c:pt idx="6">
                  <c:v>461</c:v>
                </c:pt>
              </c:numCache>
            </c:numRef>
          </c:val>
          <c:extLst>
            <c:ext xmlns:c16="http://schemas.microsoft.com/office/drawing/2014/chart" uri="{C3380CC4-5D6E-409C-BE32-E72D297353CC}">
              <c16:uniqueId val="{00000000-EC21-429D-A7ED-418D7A17E999}"/>
            </c:ext>
          </c:extLst>
        </c:ser>
        <c:dLbls>
          <c:showLegendKey val="0"/>
          <c:showVal val="0"/>
          <c:showCatName val="0"/>
          <c:showSerName val="0"/>
          <c:showPercent val="0"/>
          <c:showBubbleSize val="0"/>
        </c:dLbls>
        <c:gapWidth val="219"/>
        <c:overlap val="-27"/>
        <c:axId val="570990960"/>
        <c:axId val="571000208"/>
      </c:barChart>
      <c:catAx>
        <c:axId val="570990960"/>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crossAx val="571000208"/>
        <c:crosses val="autoZero"/>
        <c:auto val="1"/>
        <c:lblAlgn val="ctr"/>
        <c:lblOffset val="100"/>
        <c:noMultiLvlLbl val="0"/>
      </c:catAx>
      <c:valAx>
        <c:axId val="57100020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15875">
            <a:solidFill>
              <a:schemeClr val="tx1"/>
            </a:solid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ja-JP"/>
          </a:p>
        </c:txPr>
        <c:crossAx val="570990960"/>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3A6FC6F8-ACD5-4344-BA10-A60D5B4E3B75}" type="datetimeFigureOut">
              <a:rPr kumimoji="1" lang="ja-JP" altLang="en-US" smtClean="0"/>
              <a:t>2022/11/3</a:t>
            </a:fld>
            <a:endParaRPr kumimoji="1" lang="ja-JP" altLang="en-US"/>
          </a:p>
        </p:txBody>
      </p:sp>
      <p:sp>
        <p:nvSpPr>
          <p:cNvPr id="4" name="フッター プレースホルダー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8C94C720-2AB5-4252-B532-01A50E1BAABA}" type="slidenum">
              <a:rPr kumimoji="1" lang="ja-JP" altLang="en-US" smtClean="0"/>
              <a:t>‹#›</a:t>
            </a:fld>
            <a:endParaRPr kumimoji="1" lang="ja-JP" altLang="en-US"/>
          </a:p>
        </p:txBody>
      </p:sp>
    </p:spTree>
    <p:extLst>
      <p:ext uri="{BB962C8B-B14F-4D97-AF65-F5344CB8AC3E}">
        <p14:creationId xmlns:p14="http://schemas.microsoft.com/office/powerpoint/2010/main" val="498122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25CF3D1-FC84-4C72-B3BD-2B092105374C}" type="datetimeFigureOut">
              <a:rPr kumimoji="1" lang="ja-JP" altLang="en-US" smtClean="0"/>
              <a:t>2022/11/3</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A3459D62-E339-4B8E-A3D1-4FB5F2078DD2}" type="slidenum">
              <a:rPr kumimoji="1" lang="ja-JP" altLang="en-US" smtClean="0"/>
              <a:t>‹#›</a:t>
            </a:fld>
            <a:endParaRPr kumimoji="1" lang="ja-JP" altLang="en-US"/>
          </a:p>
        </p:txBody>
      </p:sp>
    </p:spTree>
    <p:extLst>
      <p:ext uri="{BB962C8B-B14F-4D97-AF65-F5344CB8AC3E}">
        <p14:creationId xmlns:p14="http://schemas.microsoft.com/office/powerpoint/2010/main" val="3556884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latin typeface="Arial" panose="020B0604020202020204" pitchFamily="34" charset="0"/>
              </a:rPr>
              <a:t>それでは文献調査の講義をはじめます。</a:t>
            </a:r>
            <a:endParaRPr lang="ja-JP" altLang="ja-JP" dirty="0">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1</a:t>
            </a:fld>
            <a:endParaRPr kumimoji="1" lang="ja-JP" altLang="en-US"/>
          </a:p>
        </p:txBody>
      </p:sp>
    </p:spTree>
    <p:extLst>
      <p:ext uri="{BB962C8B-B14F-4D97-AF65-F5344CB8AC3E}">
        <p14:creationId xmlns:p14="http://schemas.microsoft.com/office/powerpoint/2010/main" val="240668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辞書を引くことについて，ここに挙げた４つの点から説明していきます。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10</a:t>
            </a:fld>
            <a:endParaRPr kumimoji="1" lang="ja-JP" altLang="en-US"/>
          </a:p>
        </p:txBody>
      </p:sp>
    </p:spTree>
    <p:extLst>
      <p:ext uri="{BB962C8B-B14F-4D97-AF65-F5344CB8AC3E}">
        <p14:creationId xmlns:p14="http://schemas.microsoft.com/office/powerpoint/2010/main" val="345023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まずどんな辞書や辞典があるかです。</a:t>
            </a:r>
            <a:endParaRPr kumimoji="1" lang="en-US" altLang="ja-JP" dirty="0"/>
          </a:p>
          <a:p>
            <a:r>
              <a:rPr kumimoji="1" lang="ja-JP" altLang="en-US" dirty="0"/>
              <a:t>あなたが知っている辞書の名前を思い浮かべ，隣の人に教えてあげてください。</a:t>
            </a:r>
            <a:endParaRPr kumimoji="1" lang="en-US" altLang="ja-JP" dirty="0"/>
          </a:p>
          <a:p>
            <a:endParaRPr kumimoji="1" lang="en-US" altLang="ja-JP" dirty="0"/>
          </a:p>
          <a:p>
            <a:r>
              <a:rPr kumimoji="1" lang="ja-JP" altLang="en-US" dirty="0"/>
              <a:t>有名な辞書としてはここに挙げたものがあります。どうですか。知っているものはありますか。</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11</a:t>
            </a:fld>
            <a:endParaRPr kumimoji="1" lang="ja-JP" altLang="en-US"/>
          </a:p>
        </p:txBody>
      </p:sp>
    </p:spTree>
    <p:extLst>
      <p:ext uri="{BB962C8B-B14F-4D97-AF65-F5344CB8AC3E}">
        <p14:creationId xmlns:p14="http://schemas.microsoft.com/office/powerpoint/2010/main" val="3925389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次に百科事典について，どんな百科事典を知っていますか。これも隣の人と話してみてください。</a:t>
            </a:r>
            <a:endParaRPr kumimoji="1" lang="en-US" altLang="ja-JP" dirty="0"/>
          </a:p>
          <a:p>
            <a:endParaRPr kumimoji="1" lang="en-US" altLang="ja-JP" dirty="0"/>
          </a:p>
          <a:p>
            <a:r>
              <a:rPr kumimoji="1" lang="ja-JP" altLang="en-US" dirty="0"/>
              <a:t>有名な百科事典にはこのようなものがあります。あなたのうちにはどれがありますか。</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12</a:t>
            </a:fld>
            <a:endParaRPr kumimoji="1" lang="ja-JP" altLang="en-US"/>
          </a:p>
        </p:txBody>
      </p:sp>
    </p:spTree>
    <p:extLst>
      <p:ext uri="{BB962C8B-B14F-4D97-AF65-F5344CB8AC3E}">
        <p14:creationId xmlns:p14="http://schemas.microsoft.com/office/powerpoint/2010/main" val="407142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専門の辞典ですが，皆さんは見たことがあるでしょうか。</a:t>
            </a:r>
            <a:endParaRPr kumimoji="1" lang="en-US" altLang="ja-JP" dirty="0"/>
          </a:p>
          <a:p>
            <a:endParaRPr kumimoji="1" lang="en-US" altLang="ja-JP" dirty="0"/>
          </a:p>
          <a:p>
            <a:r>
              <a:rPr kumimoji="1" lang="ja-JP" altLang="en-US" dirty="0"/>
              <a:t>このようにそれぞれの分野に特化した事典が編纂されています。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13</a:t>
            </a:fld>
            <a:endParaRPr kumimoji="1" lang="ja-JP" altLang="en-US"/>
          </a:p>
        </p:txBody>
      </p:sp>
    </p:spTree>
    <p:extLst>
      <p:ext uri="{BB962C8B-B14F-4D97-AF65-F5344CB8AC3E}">
        <p14:creationId xmlns:p14="http://schemas.microsoft.com/office/powerpoint/2010/main" val="2619258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では辞書と辞典ですが何が違うのでしょうか。よく似た言葉ですが，どう違うか皆さんわかりますか。隣と相談してみてください。</a:t>
            </a:r>
            <a:endParaRPr kumimoji="1" lang="en-US" altLang="ja-JP" dirty="0"/>
          </a:p>
          <a:p>
            <a:endParaRPr kumimoji="1" lang="en-US" altLang="ja-JP" dirty="0"/>
          </a:p>
          <a:p>
            <a:r>
              <a:rPr kumimoji="1" lang="ja-JP" altLang="en-US" dirty="0"/>
              <a:t>実は「情報の量」が全く違うのです。</a:t>
            </a:r>
            <a:endParaRPr kumimoji="1" lang="en-US" altLang="ja-JP" dirty="0"/>
          </a:p>
          <a:p>
            <a:r>
              <a:rPr kumimoji="1" lang="ja-JP" altLang="en-US" dirty="0"/>
              <a:t>試しに「虹」について調べてみましょう。</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14</a:t>
            </a:fld>
            <a:endParaRPr kumimoji="1" lang="ja-JP" altLang="en-US"/>
          </a:p>
        </p:txBody>
      </p:sp>
    </p:spTree>
    <p:extLst>
      <p:ext uri="{BB962C8B-B14F-4D97-AF65-F5344CB8AC3E}">
        <p14:creationId xmlns:p14="http://schemas.microsoft.com/office/powerpoint/2010/main" val="2855043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有名な広辞苑で調べると虹の意味はこのように説明されています。</a:t>
            </a:r>
            <a:endParaRPr kumimoji="1" lang="en-US" altLang="ja-JP" dirty="0"/>
          </a:p>
          <a:p>
            <a:r>
              <a:rPr kumimoji="1" lang="ja-JP" altLang="en-US" dirty="0"/>
              <a:t>わかりやすく簡潔にまとめられていますね。</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15</a:t>
            </a:fld>
            <a:endParaRPr kumimoji="1" lang="ja-JP" altLang="en-US"/>
          </a:p>
        </p:txBody>
      </p:sp>
    </p:spTree>
    <p:extLst>
      <p:ext uri="{BB962C8B-B14F-4D97-AF65-F5344CB8AC3E}">
        <p14:creationId xmlns:p14="http://schemas.microsoft.com/office/powerpoint/2010/main" val="1172866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同じ辞書である大辞林ではこのような説明です。やはり簡潔にわかりやすくまとめられています。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16</a:t>
            </a:fld>
            <a:endParaRPr kumimoji="1" lang="ja-JP" altLang="en-US"/>
          </a:p>
        </p:txBody>
      </p:sp>
    </p:spTree>
    <p:extLst>
      <p:ext uri="{BB962C8B-B14F-4D97-AF65-F5344CB8AC3E}">
        <p14:creationId xmlns:p14="http://schemas.microsoft.com/office/powerpoint/2010/main" val="3444634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さてここからは百科事典です。</a:t>
            </a:r>
            <a:endParaRPr kumimoji="1" lang="en-US" altLang="ja-JP" dirty="0"/>
          </a:p>
          <a:p>
            <a:r>
              <a:rPr kumimoji="1" lang="ja-JP" altLang="en-US" dirty="0"/>
              <a:t>先ほどより詳しく，より具体的に説明している様子がわかるでしょうか。</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17</a:t>
            </a:fld>
            <a:endParaRPr kumimoji="1" lang="ja-JP" altLang="en-US"/>
          </a:p>
        </p:txBody>
      </p:sp>
    </p:spTree>
    <p:extLst>
      <p:ext uri="{BB962C8B-B14F-4D97-AF65-F5344CB8AC3E}">
        <p14:creationId xmlns:p14="http://schemas.microsoft.com/office/powerpoint/2010/main" val="90883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こちらはブリタニカの小項目版です。やはり具体的に詳しく書かれています。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18</a:t>
            </a:fld>
            <a:endParaRPr kumimoji="1" lang="ja-JP" altLang="en-US"/>
          </a:p>
        </p:txBody>
      </p:sp>
    </p:spTree>
    <p:extLst>
      <p:ext uri="{BB962C8B-B14F-4D97-AF65-F5344CB8AC3E}">
        <p14:creationId xmlns:p14="http://schemas.microsoft.com/office/powerpoint/2010/main" val="23857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これは世界大百科事典での「虹」の項目です。</a:t>
            </a:r>
            <a:endParaRPr kumimoji="1" lang="en-US" altLang="ja-JP" dirty="0"/>
          </a:p>
          <a:p>
            <a:r>
              <a:rPr kumimoji="1" lang="ja-JP" altLang="en-US" dirty="0"/>
              <a:t>どうですか。これまでと桁違いに情報量が多くなっていますね。</a:t>
            </a:r>
            <a:endParaRPr kumimoji="1" lang="en-US" altLang="ja-JP" dirty="0"/>
          </a:p>
          <a:p>
            <a:r>
              <a:rPr kumimoji="1" lang="ja-JP" altLang="en-US" dirty="0"/>
              <a:t>よく見ると言葉の意味や科学的に虹ができる仕組みだけでなく，神話でどのように書かれているかや言い伝えなども書かれています。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19</a:t>
            </a:fld>
            <a:endParaRPr kumimoji="1" lang="ja-JP" altLang="en-US"/>
          </a:p>
        </p:txBody>
      </p:sp>
    </p:spTree>
    <p:extLst>
      <p:ext uri="{BB962C8B-B14F-4D97-AF65-F5344CB8AC3E}">
        <p14:creationId xmlns:p14="http://schemas.microsoft.com/office/powerpoint/2010/main" val="202511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なぜ文献調査の方法を学ぶのか。</a:t>
            </a:r>
            <a:endParaRPr lang="en-US" altLang="ja-JP" dirty="0">
              <a:latin typeface="Arial" panose="020B0604020202020204" pitchFamily="34" charset="0"/>
            </a:endParaRPr>
          </a:p>
          <a:p>
            <a:r>
              <a:rPr lang="ja-JP" altLang="en-US" dirty="0">
                <a:latin typeface="Arial" panose="020B0604020202020204" pitchFamily="34" charset="0"/>
              </a:rPr>
              <a:t>例えばあなたが研究をおこない，面白い結果があったとします。</a:t>
            </a:r>
            <a:endParaRPr lang="en-US" altLang="ja-JP" dirty="0">
              <a:latin typeface="Arial" panose="020B0604020202020204" pitchFamily="34" charset="0"/>
            </a:endParaRPr>
          </a:p>
          <a:p>
            <a:r>
              <a:rPr lang="ja-JP" altLang="en-US" dirty="0">
                <a:latin typeface="Arial" panose="020B0604020202020204" pitchFamily="34" charset="0"/>
              </a:rPr>
              <a:t>あなたは「この研究は世紀の大発見だ」「さっそく発表しよう」と論文を書いたとします。</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ところが学会から，「残念ですが，あなたの研究はすでに発表されています」</a:t>
            </a:r>
            <a:endParaRPr lang="en-US" altLang="ja-JP" dirty="0">
              <a:latin typeface="Arial" panose="020B0604020202020204" pitchFamily="34" charset="0"/>
            </a:endParaRPr>
          </a:p>
          <a:p>
            <a:r>
              <a:rPr lang="ja-JP" altLang="en-US" dirty="0">
                <a:latin typeface="Arial" panose="020B0604020202020204" pitchFamily="34" charset="0"/>
              </a:rPr>
              <a:t>と言われてしまいました。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2</a:t>
            </a:fld>
            <a:endParaRPr kumimoji="1" lang="ja-JP" altLang="en-US"/>
          </a:p>
        </p:txBody>
      </p:sp>
    </p:spTree>
    <p:extLst>
      <p:ext uri="{BB962C8B-B14F-4D97-AF65-F5344CB8AC3E}">
        <p14:creationId xmlns:p14="http://schemas.microsoft.com/office/powerpoint/2010/main" val="382894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日本大百科事典では，もっと詳しく説明されていますね。</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20</a:t>
            </a:fld>
            <a:endParaRPr kumimoji="1" lang="ja-JP" altLang="en-US"/>
          </a:p>
        </p:txBody>
      </p:sp>
    </p:spTree>
    <p:extLst>
      <p:ext uri="{BB962C8B-B14F-4D97-AF65-F5344CB8AC3E}">
        <p14:creationId xmlns:p14="http://schemas.microsoft.com/office/powerpoint/2010/main" val="2818154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一方で専門の辞典だと分野で必要な事柄について，詳細に書かれています。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21</a:t>
            </a:fld>
            <a:endParaRPr kumimoji="1" lang="ja-JP" altLang="en-US"/>
          </a:p>
        </p:txBody>
      </p:sp>
    </p:spTree>
    <p:extLst>
      <p:ext uri="{BB962C8B-B14F-4D97-AF65-F5344CB8AC3E}">
        <p14:creationId xmlns:p14="http://schemas.microsoft.com/office/powerpoint/2010/main" val="278700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いまの説明文を，文字数で比較してみましょう。</a:t>
            </a:r>
            <a:endParaRPr kumimoji="1" lang="en-US" altLang="ja-JP" dirty="0"/>
          </a:p>
          <a:p>
            <a:r>
              <a:rPr kumimoji="1" lang="ja-JP" altLang="en-US" dirty="0"/>
              <a:t>百科事典がどれだけ情報量が多いか，よくわかると思います。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22</a:t>
            </a:fld>
            <a:endParaRPr kumimoji="1" lang="ja-JP" altLang="en-US"/>
          </a:p>
        </p:txBody>
      </p:sp>
    </p:spTree>
    <p:extLst>
      <p:ext uri="{BB962C8B-B14F-4D97-AF65-F5344CB8AC3E}">
        <p14:creationId xmlns:p14="http://schemas.microsoft.com/office/powerpoint/2010/main" val="2518408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さて最後に紙の辞書と電子辞書の違いについて触れておきます。</a:t>
            </a:r>
            <a:endParaRPr kumimoji="1" lang="en-US" altLang="ja-JP" dirty="0"/>
          </a:p>
          <a:p>
            <a:r>
              <a:rPr kumimoji="1" lang="ja-JP" altLang="en-US" dirty="0"/>
              <a:t>皆さんのうちの多くの人が電子辞書を持っていると思います。</a:t>
            </a:r>
            <a:endParaRPr kumimoji="1" lang="en-US" altLang="ja-JP" dirty="0"/>
          </a:p>
          <a:p>
            <a:r>
              <a:rPr kumimoji="1" lang="ja-JP" altLang="en-US" dirty="0"/>
              <a:t>電子辞書は簡単に検索できるというメリットがあります。一方で検索できる情報量が少ないというデメリットがあります。</a:t>
            </a:r>
            <a:endParaRPr kumimoji="1" lang="en-US" altLang="ja-JP" dirty="0"/>
          </a:p>
          <a:p>
            <a:r>
              <a:rPr kumimoji="1" lang="ja-JP" altLang="en-US" dirty="0"/>
              <a:t>これに対し紙の辞典は検索できる情報量が多いですが，検索に時間がかかり面倒です。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23</a:t>
            </a:fld>
            <a:endParaRPr kumimoji="1" lang="ja-JP" altLang="en-US"/>
          </a:p>
        </p:txBody>
      </p:sp>
    </p:spTree>
    <p:extLst>
      <p:ext uri="{BB962C8B-B14F-4D97-AF65-F5344CB8AC3E}">
        <p14:creationId xmlns:p14="http://schemas.microsoft.com/office/powerpoint/2010/main" val="443163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さて次回からは皆さんには百科事典を使っていろいろと調べてもらおうと思っています。</a:t>
            </a:r>
            <a:endParaRPr kumimoji="1" lang="en-US" altLang="ja-JP" dirty="0"/>
          </a:p>
          <a:p>
            <a:r>
              <a:rPr kumimoji="1" lang="ja-JP" altLang="en-US" dirty="0"/>
              <a:t>百科事典の使い方を少し解説しておきます。</a:t>
            </a:r>
            <a:endParaRPr kumimoji="1" lang="en-US" altLang="ja-JP" dirty="0"/>
          </a:p>
          <a:p>
            <a:r>
              <a:rPr kumimoji="1" lang="ja-JP" altLang="en-US" dirty="0"/>
              <a:t>百科事典の項目は五十音順になっていますが，普通の辞典を使うときのようにそのまま検索してはいけません。</a:t>
            </a:r>
            <a:endParaRPr kumimoji="1" lang="en-US" altLang="ja-JP" dirty="0"/>
          </a:p>
          <a:p>
            <a:r>
              <a:rPr kumimoji="1" lang="ja-JP" altLang="en-US" dirty="0"/>
              <a:t>百科事典には「索引」という巻が付いていて，まずはそれを使います。</a:t>
            </a:r>
            <a:endParaRPr kumimoji="1" lang="en-US" altLang="ja-JP" dirty="0"/>
          </a:p>
          <a:p>
            <a:endParaRPr kumimoji="1" lang="en-US" altLang="ja-JP" dirty="0"/>
          </a:p>
          <a:p>
            <a:r>
              <a:rPr kumimoji="1" lang="ja-JP" altLang="en-US" dirty="0"/>
              <a:t>索引を使うと，その言葉が使われている項目がわかり，そこから芋づる式にさらに深く調べることができます。</a:t>
            </a:r>
            <a:endParaRPr kumimoji="1" lang="en-US" altLang="ja-JP" dirty="0"/>
          </a:p>
          <a:p>
            <a:r>
              <a:rPr kumimoji="1" lang="ja-JP" altLang="en-US" dirty="0"/>
              <a:t>またどのような専門書に載っているのか見当をつけることもできます。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24</a:t>
            </a:fld>
            <a:endParaRPr kumimoji="1" lang="ja-JP" altLang="en-US"/>
          </a:p>
        </p:txBody>
      </p:sp>
    </p:spTree>
    <p:extLst>
      <p:ext uri="{BB962C8B-B14F-4D97-AF65-F5344CB8AC3E}">
        <p14:creationId xmlns:p14="http://schemas.microsoft.com/office/powerpoint/2010/main" val="3108844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例えば中学校で習ったメンデルを索引で引くとここに見つけることができます。</a:t>
            </a:r>
            <a:endParaRPr kumimoji="1" lang="en-US" altLang="ja-JP" dirty="0"/>
          </a:p>
          <a:p>
            <a:r>
              <a:rPr kumimoji="1" lang="ja-JP" altLang="en-US" dirty="0"/>
              <a:t>この時，周りを見ると関連の項目を見つけることができ，どんどん調べたい内容が広がっていきます。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25</a:t>
            </a:fld>
            <a:endParaRPr kumimoji="1" lang="ja-JP" altLang="en-US"/>
          </a:p>
        </p:txBody>
      </p:sp>
    </p:spTree>
    <p:extLst>
      <p:ext uri="{BB962C8B-B14F-4D97-AF65-F5344CB8AC3E}">
        <p14:creationId xmlns:p14="http://schemas.microsoft.com/office/powerpoint/2010/main" val="374875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このように百科事典を使うと，他の方法より深く調べることができます。</a:t>
            </a:r>
            <a:endParaRPr kumimoji="1" lang="en-US" altLang="ja-JP" dirty="0"/>
          </a:p>
          <a:p>
            <a:r>
              <a:rPr kumimoji="1" lang="ja-JP" altLang="en-US" dirty="0"/>
              <a:t>あまりなじみはないと思いますが，ぜひ知りたいことがあったら百科事典を調べるようにしてください。</a:t>
            </a:r>
            <a:endParaRPr kumimoji="1" lang="en-US" altLang="ja-JP" dirty="0"/>
          </a:p>
          <a:p>
            <a:r>
              <a:rPr kumimoji="1" lang="ja-JP" altLang="en-US" dirty="0"/>
              <a:t>百科事典で調べれば，基本的知識が入手できますし，索引を活用することで，関連した知識も手に入れることができます。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26</a:t>
            </a:fld>
            <a:endParaRPr kumimoji="1" lang="ja-JP" altLang="en-US"/>
          </a:p>
        </p:txBody>
      </p:sp>
    </p:spTree>
    <p:extLst>
      <p:ext uri="{BB962C8B-B14F-4D97-AF65-F5344CB8AC3E}">
        <p14:creationId xmlns:p14="http://schemas.microsoft.com/office/powerpoint/2010/main" val="2108256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これからの演習についてお知らせします。</a:t>
            </a:r>
            <a:endParaRPr kumimoji="1" lang="en-US" altLang="ja-JP" dirty="0"/>
          </a:p>
          <a:p>
            <a:r>
              <a:rPr kumimoji="1" lang="ja-JP" altLang="en-US" dirty="0"/>
              <a:t>次回から皆さんには歴史上の有名な「〇〇」人物について調べてもらいます。</a:t>
            </a:r>
            <a:endParaRPr kumimoji="1" lang="en-US" altLang="ja-JP" dirty="0"/>
          </a:p>
          <a:p>
            <a:r>
              <a:rPr kumimoji="1" lang="ja-JP" altLang="en-US" dirty="0"/>
              <a:t>この時，百科事典を使ってください。</a:t>
            </a:r>
            <a:endParaRPr kumimoji="1" lang="en-US" altLang="ja-JP" dirty="0"/>
          </a:p>
          <a:p>
            <a:r>
              <a:rPr kumimoji="1" lang="ja-JP" altLang="en-US" dirty="0"/>
              <a:t>索引を使って，調べる人物を検索し，その人が載っているページをメモします。</a:t>
            </a:r>
            <a:endParaRPr kumimoji="1" lang="en-US" altLang="ja-JP" dirty="0"/>
          </a:p>
          <a:p>
            <a:r>
              <a:rPr kumimoji="1" lang="ja-JP" altLang="en-US" dirty="0"/>
              <a:t>このメモをもとに事典を引き，該当ページをタブレットなどでスキャンします。</a:t>
            </a:r>
            <a:endParaRPr kumimoji="1" lang="en-US" altLang="ja-JP" dirty="0"/>
          </a:p>
          <a:p>
            <a:r>
              <a:rPr kumimoji="1" lang="ja-JP" altLang="en-US" dirty="0"/>
              <a:t>このスキャンをもとに対象の人物のレポートをワープロで作成し，さらにこれを基にポスターを作ります。</a:t>
            </a:r>
            <a:endParaRPr kumimoji="1" lang="en-US" altLang="ja-JP" dirty="0"/>
          </a:p>
          <a:p>
            <a:r>
              <a:rPr kumimoji="1" lang="ja-JP" altLang="en-US" dirty="0"/>
              <a:t>ポスターの作り方については，またべつに講義をします。</a:t>
            </a:r>
            <a:endParaRPr kumimoji="1" lang="en-US" altLang="ja-JP" dirty="0"/>
          </a:p>
          <a:p>
            <a:r>
              <a:rPr kumimoji="1" lang="ja-JP" altLang="en-US"/>
              <a:t>以上で終わります。</a:t>
            </a:r>
            <a:endParaRPr kumimoji="1" lang="ja-JP" altLang="en-US" dirty="0"/>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27</a:t>
            </a:fld>
            <a:endParaRPr kumimoji="1" lang="ja-JP" altLang="en-US"/>
          </a:p>
        </p:txBody>
      </p:sp>
    </p:spTree>
    <p:extLst>
      <p:ext uri="{BB962C8B-B14F-4D97-AF65-F5344CB8AC3E}">
        <p14:creationId xmlns:p14="http://schemas.microsoft.com/office/powerpoint/2010/main" val="287748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さらに「最初に発表してこそ，意味があります」「すでに発表されている場合。盗作とみなされることがあります」</a:t>
            </a:r>
            <a:endParaRPr lang="en-US" altLang="ja-JP" dirty="0">
              <a:latin typeface="Arial" panose="020B0604020202020204" pitchFamily="34" charset="0"/>
            </a:endParaRPr>
          </a:p>
          <a:p>
            <a:r>
              <a:rPr lang="ja-JP" altLang="en-US" dirty="0">
                <a:latin typeface="Arial" panose="020B0604020202020204" pitchFamily="34" charset="0"/>
              </a:rPr>
              <a:t>と言われてしまいました。</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研究を行う際には，すでにわかっていることを知るために文献調査が必要です。</a:t>
            </a:r>
            <a:endParaRPr kumimoji="1" lang="ja-JP" altLang="en-US" dirty="0"/>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3</a:t>
            </a:fld>
            <a:endParaRPr kumimoji="1" lang="ja-JP" altLang="en-US"/>
          </a:p>
        </p:txBody>
      </p:sp>
    </p:spTree>
    <p:extLst>
      <p:ext uri="{BB962C8B-B14F-4D97-AF65-F5344CB8AC3E}">
        <p14:creationId xmlns:p14="http://schemas.microsoft.com/office/powerpoint/2010/main" val="251051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さて，知りたいことがあったら皆さんはどのようにしますか？</a:t>
            </a:r>
            <a:endParaRPr kumimoji="1" lang="en-US" altLang="ja-JP" dirty="0"/>
          </a:p>
          <a:p>
            <a:r>
              <a:rPr kumimoji="1" lang="ja-JP" altLang="en-US" dirty="0"/>
              <a:t>人に聞きますか。グーグルなどネットで検索しますか。</a:t>
            </a:r>
            <a:endParaRPr kumimoji="1" lang="en-US" altLang="ja-JP" dirty="0"/>
          </a:p>
          <a:p>
            <a:r>
              <a:rPr kumimoji="1" lang="ja-JP" altLang="en-US" dirty="0"/>
              <a:t>辞書を引く人もいるかもしれませんし，もしかすると，専門書など調べたいことを詳しく書いてある本を読む人もいるかもしれません。</a:t>
            </a:r>
            <a:endParaRPr kumimoji="1" lang="en-US" altLang="ja-JP" dirty="0"/>
          </a:p>
          <a:p>
            <a:r>
              <a:rPr kumimoji="1" lang="ja-JP" altLang="en-US" dirty="0"/>
              <a:t>これらの方法には，メリットとデメリットがあります。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4</a:t>
            </a:fld>
            <a:endParaRPr kumimoji="1" lang="ja-JP" altLang="en-US"/>
          </a:p>
        </p:txBody>
      </p:sp>
    </p:spTree>
    <p:extLst>
      <p:ext uri="{BB962C8B-B14F-4D97-AF65-F5344CB8AC3E}">
        <p14:creationId xmlns:p14="http://schemas.microsoft.com/office/powerpoint/2010/main" val="63557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まず人に聞く場合，</a:t>
            </a:r>
            <a:endParaRPr kumimoji="1" lang="en-US" altLang="ja-JP" dirty="0"/>
          </a:p>
          <a:p>
            <a:r>
              <a:rPr kumimoji="1" lang="ja-JP" altLang="en-US" dirty="0"/>
              <a:t>メリットはすぐにわかること，そして親切な人なら詳しく教えてくれるでしょう。</a:t>
            </a:r>
            <a:endParaRPr kumimoji="1" lang="en-US" altLang="ja-JP" dirty="0"/>
          </a:p>
          <a:p>
            <a:r>
              <a:rPr kumimoji="1" lang="ja-JP" altLang="en-US" dirty="0"/>
              <a:t>一方でその人の話す内容が正しいとは限らない，聞いてもわからないことがあるといったデメリットもあります。</a:t>
            </a:r>
            <a:endParaRPr kumimoji="1" lang="en-US" altLang="ja-JP" dirty="0"/>
          </a:p>
          <a:p>
            <a:r>
              <a:rPr kumimoji="1" lang="ja-JP" altLang="en-US" dirty="0"/>
              <a:t>詳しく聞こうとすると，もしかすると「うるさいなぁ」と面道くさがられるかもしれません。</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5</a:t>
            </a:fld>
            <a:endParaRPr kumimoji="1" lang="ja-JP" altLang="en-US"/>
          </a:p>
        </p:txBody>
      </p:sp>
    </p:spTree>
    <p:extLst>
      <p:ext uri="{BB962C8B-B14F-4D97-AF65-F5344CB8AC3E}">
        <p14:creationId xmlns:p14="http://schemas.microsoft.com/office/powerpoint/2010/main" val="1560233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多くの人は何かを調べるとき，スマホなどを使ってグーグルなどのインターネットで調べるのではないでしょうか。</a:t>
            </a:r>
            <a:endParaRPr kumimoji="1" lang="en-US" altLang="ja-JP" dirty="0"/>
          </a:p>
          <a:p>
            <a:r>
              <a:rPr kumimoji="1" lang="ja-JP" altLang="en-US" dirty="0"/>
              <a:t>この場合，すぐにわかるし，うまくヒットすると，とても詳しく知ることができます。</a:t>
            </a:r>
            <a:endParaRPr kumimoji="1" lang="en-US" altLang="ja-JP" dirty="0"/>
          </a:p>
          <a:p>
            <a:r>
              <a:rPr kumimoji="1" lang="ja-JP" altLang="en-US" dirty="0"/>
              <a:t>ただし，ネット検索で最も気を付けなくてはいけないのは，その内容が正しいとは限らないことです。</a:t>
            </a:r>
            <a:endParaRPr kumimoji="1" lang="en-US" altLang="ja-JP" dirty="0"/>
          </a:p>
          <a:p>
            <a:r>
              <a:rPr kumimoji="1" lang="ja-JP" altLang="en-US" dirty="0"/>
              <a:t>ネット上の書き込みは誰かがチェックして間違いを正しているわけではないので，間違ったことがそのまま掲載されていいることが良くあります。</a:t>
            </a:r>
            <a:endParaRPr kumimoji="1" lang="en-US" altLang="ja-JP" dirty="0"/>
          </a:p>
          <a:p>
            <a:r>
              <a:rPr kumimoji="1" lang="ja-JP" altLang="en-US" dirty="0"/>
              <a:t>信頼できるサイトでの書き込みかどうかを気を付ける必要があります。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6</a:t>
            </a:fld>
            <a:endParaRPr kumimoji="1" lang="ja-JP" altLang="en-US"/>
          </a:p>
        </p:txBody>
      </p:sp>
    </p:spTree>
    <p:extLst>
      <p:ext uri="{BB962C8B-B14F-4D97-AF65-F5344CB8AC3E}">
        <p14:creationId xmlns:p14="http://schemas.microsoft.com/office/powerpoint/2010/main" val="3854603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辞書を引く場合，ある程度はわかりますし，その内容は何重にもチェックされていますので，信用することができます。</a:t>
            </a:r>
            <a:endParaRPr kumimoji="1" lang="en-US" altLang="ja-JP" dirty="0"/>
          </a:p>
          <a:p>
            <a:r>
              <a:rPr kumimoji="1" lang="ja-JP" altLang="en-US" dirty="0"/>
              <a:t>ただ，辞書で調べる場合には手間がかかりますし，いろんな辞書をそろえるのが面倒です。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7</a:t>
            </a:fld>
            <a:endParaRPr kumimoji="1" lang="ja-JP" altLang="en-US"/>
          </a:p>
        </p:txBody>
      </p:sp>
    </p:spTree>
    <p:extLst>
      <p:ext uri="{BB962C8B-B14F-4D97-AF65-F5344CB8AC3E}">
        <p14:creationId xmlns:p14="http://schemas.microsoft.com/office/powerpoint/2010/main" val="5592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専門書で調べるメリットは何といってもその内容が信頼できる点です。</a:t>
            </a:r>
            <a:endParaRPr kumimoji="1" lang="en-US" altLang="ja-JP" dirty="0"/>
          </a:p>
          <a:p>
            <a:r>
              <a:rPr kumimoji="1" lang="ja-JP" altLang="en-US" dirty="0"/>
              <a:t>一方で，自分が知りたい内容が載っている専門書を見つけるにはある程度の知識が必要であり，素人にはなかなか大変です。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8</a:t>
            </a:fld>
            <a:endParaRPr kumimoji="1" lang="ja-JP" altLang="en-US"/>
          </a:p>
        </p:txBody>
      </p:sp>
    </p:spTree>
    <p:extLst>
      <p:ext uri="{BB962C8B-B14F-4D97-AF65-F5344CB8AC3E}">
        <p14:creationId xmlns:p14="http://schemas.microsoft.com/office/powerpoint/2010/main" val="3345709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さて今日はもう少し，辞書を引くという調べ方についてすすめていきたいと思います。</a:t>
            </a:r>
            <a:endParaRPr kumimoji="1" lang="en-US" altLang="ja-JP" dirty="0"/>
          </a:p>
          <a:p>
            <a:r>
              <a:rPr kumimoji="1" lang="ja-JP" altLang="en-US" dirty="0"/>
              <a:t>私たちがいう「辞書」は，大きく分けて次の３つのグループに分けることができます。</a:t>
            </a:r>
            <a:endParaRPr kumimoji="1" lang="en-US" altLang="ja-JP" dirty="0"/>
          </a:p>
          <a:p>
            <a:endParaRPr kumimoji="1" lang="en-US" altLang="ja-JP" dirty="0"/>
          </a:p>
          <a:p>
            <a:r>
              <a:rPr kumimoji="1" lang="ja-JP" altLang="en-US" dirty="0"/>
              <a:t>言葉の意味を調べる「辞書，辞典」，事柄の内容を調べる「事典，百科事典」，専門的なことを調べる「専門辞典」です。</a:t>
            </a:r>
          </a:p>
        </p:txBody>
      </p:sp>
      <p:sp>
        <p:nvSpPr>
          <p:cNvPr id="4" name="スライド番号プレースホルダー 3"/>
          <p:cNvSpPr>
            <a:spLocks noGrp="1"/>
          </p:cNvSpPr>
          <p:nvPr>
            <p:ph type="sldNum" sz="quarter" idx="5"/>
          </p:nvPr>
        </p:nvSpPr>
        <p:spPr/>
        <p:txBody>
          <a:bodyPr/>
          <a:lstStyle/>
          <a:p>
            <a:fld id="{A3459D62-E339-4B8E-A3D1-4FB5F2078DD2}" type="slidenum">
              <a:rPr kumimoji="1" lang="ja-JP" altLang="en-US" smtClean="0"/>
              <a:t>9</a:t>
            </a:fld>
            <a:endParaRPr kumimoji="1" lang="ja-JP" altLang="en-US"/>
          </a:p>
        </p:txBody>
      </p:sp>
    </p:spTree>
    <p:extLst>
      <p:ext uri="{BB962C8B-B14F-4D97-AF65-F5344CB8AC3E}">
        <p14:creationId xmlns:p14="http://schemas.microsoft.com/office/powerpoint/2010/main" val="378474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8311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0787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059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62547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0176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47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28464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3891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81291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89245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93461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63370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754416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381847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4295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2600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2664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2"/>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7552"/>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5015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09599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43920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1597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2022/11/3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4248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90ED720-0104-4369-84BC-D37694168613}" type="datetimeFigureOut">
              <a:rPr kumimoji="1" lang="ja-JP" altLang="en-US" smtClean="0"/>
              <a:t>2022/11/3</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59241743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2022/11/3</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699716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8000" b="1" dirty="0"/>
              <a:t>文献調査</a:t>
            </a:r>
          </a:p>
        </p:txBody>
      </p:sp>
      <p:sp>
        <p:nvSpPr>
          <p:cNvPr id="3" name="サブタイトル 2"/>
          <p:cNvSpPr>
            <a:spLocks noGrp="1"/>
          </p:cNvSpPr>
          <p:nvPr>
            <p:ph type="subTitle" idx="1"/>
          </p:nvPr>
        </p:nvSpPr>
        <p:spPr/>
        <p:txBody>
          <a:bodyPr/>
          <a:lstStyle/>
          <a:p>
            <a:r>
              <a:rPr kumimoji="1" lang="ja-JP" altLang="en-US" dirty="0"/>
              <a:t>知りたいことを調べるために</a:t>
            </a:r>
          </a:p>
        </p:txBody>
      </p:sp>
    </p:spTree>
    <p:extLst>
      <p:ext uri="{BB962C8B-B14F-4D97-AF65-F5344CB8AC3E}">
        <p14:creationId xmlns:p14="http://schemas.microsoft.com/office/powerpoint/2010/main" val="89007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①辞書を引く</a:t>
            </a:r>
            <a:endParaRPr kumimoji="1" lang="ja-JP" altLang="en-US" b="1" dirty="0"/>
          </a:p>
        </p:txBody>
      </p:sp>
      <p:sp>
        <p:nvSpPr>
          <p:cNvPr id="3" name="コンテンツ プレースホルダー 2"/>
          <p:cNvSpPr>
            <a:spLocks noGrp="1"/>
          </p:cNvSpPr>
          <p:nvPr>
            <p:ph idx="1"/>
          </p:nvPr>
        </p:nvSpPr>
        <p:spPr/>
        <p:txBody>
          <a:bodyPr>
            <a:normAutofit/>
          </a:bodyPr>
          <a:lstStyle/>
          <a:p>
            <a:pPr>
              <a:lnSpc>
                <a:spcPts val="5500"/>
              </a:lnSpc>
            </a:pPr>
            <a:r>
              <a:rPr kumimoji="1" lang="ja-JP" altLang="en-US" sz="3600" dirty="0"/>
              <a:t>どんな辞書，事典があるか</a:t>
            </a:r>
            <a:endParaRPr kumimoji="1" lang="en-US" altLang="ja-JP" sz="3600" dirty="0"/>
          </a:p>
          <a:p>
            <a:pPr>
              <a:lnSpc>
                <a:spcPts val="5500"/>
              </a:lnSpc>
            </a:pPr>
            <a:r>
              <a:rPr lang="ja-JP" altLang="en-US" sz="3600" dirty="0"/>
              <a:t>辞書と事典は何が違うか</a:t>
            </a:r>
            <a:endParaRPr lang="en-US" altLang="ja-JP" sz="3600" dirty="0"/>
          </a:p>
          <a:p>
            <a:pPr>
              <a:lnSpc>
                <a:spcPts val="5500"/>
              </a:lnSpc>
            </a:pPr>
            <a:r>
              <a:rPr lang="ja-JP" altLang="en-US" sz="3600" dirty="0"/>
              <a:t>紙の辞書（事典）と電子辞書の違い</a:t>
            </a:r>
            <a:endParaRPr lang="en-US" altLang="ja-JP" sz="3600" dirty="0"/>
          </a:p>
          <a:p>
            <a:pPr>
              <a:lnSpc>
                <a:spcPts val="5500"/>
              </a:lnSpc>
            </a:pPr>
            <a:r>
              <a:rPr kumimoji="1" lang="ja-JP" altLang="en-US" sz="3600" dirty="0"/>
              <a:t>どのように使うか</a:t>
            </a:r>
          </a:p>
        </p:txBody>
      </p:sp>
    </p:spTree>
    <p:extLst>
      <p:ext uri="{BB962C8B-B14F-4D97-AF65-F5344CB8AC3E}">
        <p14:creationId xmlns:p14="http://schemas.microsoft.com/office/powerpoint/2010/main" val="348811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どんな辞書・事典があるか</a:t>
            </a:r>
          </a:p>
        </p:txBody>
      </p:sp>
      <p:sp>
        <p:nvSpPr>
          <p:cNvPr id="3" name="コンテンツ プレースホルダー 2"/>
          <p:cNvSpPr>
            <a:spLocks noGrp="1"/>
          </p:cNvSpPr>
          <p:nvPr>
            <p:ph idx="1"/>
          </p:nvPr>
        </p:nvSpPr>
        <p:spPr>
          <a:xfrm>
            <a:off x="191344" y="1772816"/>
            <a:ext cx="12097344" cy="2592288"/>
          </a:xfrm>
        </p:spPr>
        <p:txBody>
          <a:bodyPr>
            <a:noAutofit/>
          </a:bodyPr>
          <a:lstStyle/>
          <a:p>
            <a:pPr marL="0" indent="0">
              <a:buNone/>
            </a:pPr>
            <a:r>
              <a:rPr kumimoji="1" lang="ja-JP" altLang="en-US" b="1" dirty="0">
                <a:latin typeface="+mj-ea"/>
                <a:ea typeface="+mj-ea"/>
              </a:rPr>
              <a:t>辞書</a:t>
            </a:r>
            <a:r>
              <a:rPr lang="ja-JP" altLang="en-US" b="1" dirty="0">
                <a:latin typeface="+mj-ea"/>
                <a:ea typeface="+mj-ea"/>
              </a:rPr>
              <a:t>（辞典）</a:t>
            </a:r>
            <a:endParaRPr lang="en-US" altLang="ja-JP" b="1" dirty="0">
              <a:latin typeface="+mj-ea"/>
              <a:ea typeface="+mj-ea"/>
            </a:endParaRPr>
          </a:p>
          <a:p>
            <a:pPr marL="0" indent="0">
              <a:buNone/>
            </a:pPr>
            <a:r>
              <a:rPr kumimoji="1" lang="ja-JP" altLang="en-US" dirty="0">
                <a:latin typeface="+mj-ea"/>
                <a:ea typeface="+mj-ea"/>
              </a:rPr>
              <a:t>　・広辞苑（岩波書店），</a:t>
            </a:r>
            <a:r>
              <a:rPr lang="ja-JP" altLang="en-US" dirty="0">
                <a:latin typeface="+mj-ea"/>
                <a:ea typeface="+mj-ea"/>
              </a:rPr>
              <a:t>大辞林（三省堂）</a:t>
            </a:r>
            <a:endParaRPr lang="en-US" altLang="ja-JP" dirty="0">
              <a:latin typeface="+mj-ea"/>
              <a:ea typeface="+mj-ea"/>
            </a:endParaRPr>
          </a:p>
          <a:p>
            <a:pPr marL="0" indent="0">
              <a:buNone/>
            </a:pPr>
            <a:r>
              <a:rPr kumimoji="1" lang="ja-JP" altLang="en-US" dirty="0">
                <a:latin typeface="+mj-ea"/>
                <a:ea typeface="+mj-ea"/>
              </a:rPr>
              <a:t>　・新明解国語辞典（三省堂），岩波国語辞典（岩波書店），</a:t>
            </a:r>
            <a:endParaRPr kumimoji="1" lang="en-US" altLang="ja-JP" dirty="0">
              <a:latin typeface="+mj-ea"/>
              <a:ea typeface="+mj-ea"/>
            </a:endParaRPr>
          </a:p>
          <a:p>
            <a:pPr marL="0" indent="0">
              <a:buNone/>
            </a:pPr>
            <a:r>
              <a:rPr lang="ja-JP" altLang="en-US" dirty="0">
                <a:latin typeface="+mj-ea"/>
                <a:ea typeface="+mj-ea"/>
              </a:rPr>
              <a:t>　　</a:t>
            </a:r>
            <a:r>
              <a:rPr kumimoji="1" lang="ja-JP" altLang="en-US" dirty="0">
                <a:latin typeface="+mj-ea"/>
                <a:ea typeface="+mj-ea"/>
              </a:rPr>
              <a:t>明鏡国語辞典（大修館書店）</a:t>
            </a:r>
            <a:endParaRPr kumimoji="1" lang="en-US" altLang="ja-JP" dirty="0">
              <a:latin typeface="+mj-ea"/>
              <a:ea typeface="+mj-ea"/>
            </a:endParaRPr>
          </a:p>
          <a:p>
            <a:pPr marL="0" indent="0">
              <a:buNone/>
            </a:pPr>
            <a:endParaRPr kumimoji="1" lang="en-US" altLang="ja-JP" dirty="0">
              <a:latin typeface="+mj-ea"/>
              <a:ea typeface="+mj-ea"/>
            </a:endParaRPr>
          </a:p>
        </p:txBody>
      </p:sp>
    </p:spTree>
    <p:extLst>
      <p:ext uri="{BB962C8B-B14F-4D97-AF65-F5344CB8AC3E}">
        <p14:creationId xmlns:p14="http://schemas.microsoft.com/office/powerpoint/2010/main" val="277437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09600" y="274638"/>
            <a:ext cx="10972800" cy="1143000"/>
          </a:xfrm>
        </p:spPr>
        <p:txBody>
          <a:bodyPr/>
          <a:lstStyle/>
          <a:p>
            <a:r>
              <a:rPr kumimoji="1" lang="ja-JP" altLang="en-US" b="1" dirty="0"/>
              <a:t>どんな辞書・事典があるか</a:t>
            </a:r>
          </a:p>
        </p:txBody>
      </p:sp>
      <p:sp>
        <p:nvSpPr>
          <p:cNvPr id="5" name="コンテンツ プレースホルダー 2"/>
          <p:cNvSpPr>
            <a:spLocks noGrp="1"/>
          </p:cNvSpPr>
          <p:nvPr>
            <p:ph idx="1"/>
          </p:nvPr>
        </p:nvSpPr>
        <p:spPr>
          <a:xfrm>
            <a:off x="407368" y="1409279"/>
            <a:ext cx="12097344" cy="4771727"/>
          </a:xfrm>
        </p:spPr>
        <p:txBody>
          <a:bodyPr>
            <a:noAutofit/>
          </a:bodyPr>
          <a:lstStyle/>
          <a:p>
            <a:pPr marL="0" indent="0">
              <a:buNone/>
            </a:pPr>
            <a:r>
              <a:rPr kumimoji="1" lang="ja-JP" altLang="en-US" dirty="0">
                <a:latin typeface="+mj-ea"/>
                <a:ea typeface="+mj-ea"/>
              </a:rPr>
              <a:t>百科事典</a:t>
            </a:r>
            <a:endParaRPr kumimoji="1" lang="en-US" altLang="ja-JP" dirty="0">
              <a:latin typeface="+mj-ea"/>
              <a:ea typeface="+mj-ea"/>
            </a:endParaRPr>
          </a:p>
          <a:p>
            <a:pPr marL="0" indent="0">
              <a:buNone/>
            </a:pPr>
            <a:r>
              <a:rPr lang="ja-JP" altLang="en-US" dirty="0">
                <a:latin typeface="+mj-ea"/>
                <a:ea typeface="+mj-ea"/>
              </a:rPr>
              <a:t>　・日本大百科全書（小学館）</a:t>
            </a:r>
            <a:endParaRPr lang="en-US" altLang="ja-JP" dirty="0">
              <a:latin typeface="+mj-ea"/>
              <a:ea typeface="+mj-ea"/>
            </a:endParaRPr>
          </a:p>
          <a:p>
            <a:pPr marL="0" indent="0">
              <a:buNone/>
            </a:pPr>
            <a:r>
              <a:rPr kumimoji="1" lang="ja-JP" altLang="en-US" dirty="0">
                <a:latin typeface="+mj-ea"/>
                <a:ea typeface="+mj-ea"/>
              </a:rPr>
              <a:t>　・世界大百科事典（平凡社）</a:t>
            </a:r>
            <a:endParaRPr kumimoji="1" lang="en-US" altLang="ja-JP" dirty="0">
              <a:latin typeface="+mj-ea"/>
              <a:ea typeface="+mj-ea"/>
            </a:endParaRPr>
          </a:p>
          <a:p>
            <a:pPr marL="0" indent="0">
              <a:buNone/>
            </a:pPr>
            <a:r>
              <a:rPr lang="ja-JP" altLang="en-US" dirty="0">
                <a:latin typeface="+mj-ea"/>
                <a:ea typeface="+mj-ea"/>
              </a:rPr>
              <a:t>　・ブリタニカ国際百科事典</a:t>
            </a:r>
            <a:endParaRPr lang="en-US" altLang="ja-JP" dirty="0">
              <a:latin typeface="+mj-ea"/>
              <a:ea typeface="+mj-ea"/>
            </a:endParaRPr>
          </a:p>
          <a:p>
            <a:pPr marL="0" indent="0">
              <a:buNone/>
            </a:pPr>
            <a:r>
              <a:rPr lang="en-US" altLang="ja-JP" dirty="0">
                <a:latin typeface="+mj-ea"/>
                <a:ea typeface="+mj-ea"/>
              </a:rPr>
              <a:t>     </a:t>
            </a:r>
            <a:r>
              <a:rPr lang="ja-JP" altLang="en-US" dirty="0">
                <a:latin typeface="+mj-ea"/>
                <a:ea typeface="+mj-ea"/>
              </a:rPr>
              <a:t>（ＴＢＳブリタニカ）　大項目版，小項目版</a:t>
            </a:r>
            <a:endParaRPr lang="en-US" altLang="ja-JP" dirty="0">
              <a:latin typeface="+mj-ea"/>
              <a:ea typeface="+mj-ea"/>
            </a:endParaRPr>
          </a:p>
          <a:p>
            <a:pPr marL="0" indent="0">
              <a:buNone/>
            </a:pPr>
            <a:r>
              <a:rPr lang="ja-JP" altLang="en-US" dirty="0">
                <a:latin typeface="+mj-ea"/>
                <a:ea typeface="+mj-ea"/>
              </a:rPr>
              <a:t>　・マイペディア（平凡社）</a:t>
            </a:r>
            <a:endParaRPr lang="en-US" altLang="ja-JP" dirty="0">
              <a:latin typeface="+mj-ea"/>
              <a:ea typeface="+mj-ea"/>
            </a:endParaRPr>
          </a:p>
          <a:p>
            <a:pPr marL="0" indent="0">
              <a:buNone/>
            </a:pPr>
            <a:r>
              <a:rPr lang="ja-JP" altLang="en-US" dirty="0">
                <a:latin typeface="+mj-ea"/>
                <a:ea typeface="+mj-ea"/>
              </a:rPr>
              <a:t>　・学研新世紀ビジョアル百科事典</a:t>
            </a:r>
            <a:endParaRPr lang="en-US" altLang="ja-JP" dirty="0">
              <a:latin typeface="+mj-ea"/>
              <a:ea typeface="+mj-ea"/>
            </a:endParaRPr>
          </a:p>
          <a:p>
            <a:pPr marL="0" indent="0">
              <a:buNone/>
            </a:pPr>
            <a:r>
              <a:rPr lang="ja-JP" altLang="en-US" dirty="0">
                <a:latin typeface="+mj-ea"/>
                <a:ea typeface="+mj-ea"/>
              </a:rPr>
              <a:t>　</a:t>
            </a:r>
            <a:endParaRPr lang="en-US" altLang="ja-JP" dirty="0">
              <a:latin typeface="+mj-ea"/>
              <a:ea typeface="+mj-ea"/>
            </a:endParaRPr>
          </a:p>
          <a:p>
            <a:pPr marL="0" indent="0">
              <a:buNone/>
            </a:pPr>
            <a:endParaRPr lang="en-US" altLang="ja-JP" dirty="0">
              <a:latin typeface="+mj-ea"/>
              <a:ea typeface="+mj-ea"/>
            </a:endParaRPr>
          </a:p>
        </p:txBody>
      </p:sp>
    </p:spTree>
    <p:extLst>
      <p:ext uri="{BB962C8B-B14F-4D97-AF65-F5344CB8AC3E}">
        <p14:creationId xmlns:p14="http://schemas.microsoft.com/office/powerpoint/2010/main" val="9374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09600" y="274638"/>
            <a:ext cx="10972800" cy="1143000"/>
          </a:xfrm>
        </p:spPr>
        <p:txBody>
          <a:bodyPr/>
          <a:lstStyle/>
          <a:p>
            <a:r>
              <a:rPr kumimoji="1" lang="ja-JP" altLang="en-US" b="1" dirty="0"/>
              <a:t>どんな辞書・事典があるか</a:t>
            </a:r>
          </a:p>
        </p:txBody>
      </p:sp>
      <p:sp>
        <p:nvSpPr>
          <p:cNvPr id="5" name="コンテンツ プレースホルダー 2"/>
          <p:cNvSpPr>
            <a:spLocks noGrp="1"/>
          </p:cNvSpPr>
          <p:nvPr>
            <p:ph idx="1"/>
          </p:nvPr>
        </p:nvSpPr>
        <p:spPr>
          <a:xfrm>
            <a:off x="695400" y="1844824"/>
            <a:ext cx="10585176" cy="4771727"/>
          </a:xfrm>
        </p:spPr>
        <p:txBody>
          <a:bodyPr>
            <a:noAutofit/>
          </a:bodyPr>
          <a:lstStyle/>
          <a:p>
            <a:pPr marL="0" indent="0">
              <a:buNone/>
            </a:pPr>
            <a:r>
              <a:rPr kumimoji="1" lang="ja-JP" altLang="en-US" dirty="0">
                <a:latin typeface="+mj-ea"/>
                <a:ea typeface="+mj-ea"/>
              </a:rPr>
              <a:t>専門辞典</a:t>
            </a:r>
            <a:endParaRPr kumimoji="1" lang="en-US" altLang="ja-JP" dirty="0">
              <a:latin typeface="+mj-ea"/>
              <a:ea typeface="+mj-ea"/>
            </a:endParaRPr>
          </a:p>
          <a:p>
            <a:pPr marL="0" indent="0">
              <a:buNone/>
            </a:pPr>
            <a:r>
              <a:rPr lang="ja-JP" altLang="en-US" dirty="0">
                <a:latin typeface="+mj-ea"/>
                <a:ea typeface="+mj-ea"/>
              </a:rPr>
              <a:t>　・理化学事典（岩波書店），</a:t>
            </a:r>
            <a:r>
              <a:rPr kumimoji="1" lang="ja-JP" altLang="en-US" dirty="0">
                <a:latin typeface="+mj-ea"/>
                <a:ea typeface="+mj-ea"/>
              </a:rPr>
              <a:t>生物学事典（岩波書店）</a:t>
            </a:r>
            <a:endParaRPr kumimoji="1" lang="en-US" altLang="ja-JP" dirty="0">
              <a:latin typeface="+mj-ea"/>
              <a:ea typeface="+mj-ea"/>
            </a:endParaRPr>
          </a:p>
          <a:p>
            <a:pPr marL="0" indent="0">
              <a:buNone/>
            </a:pPr>
            <a:endParaRPr lang="en-US" altLang="ja-JP" dirty="0">
              <a:latin typeface="+mj-ea"/>
              <a:ea typeface="+mj-ea"/>
            </a:endParaRPr>
          </a:p>
        </p:txBody>
      </p:sp>
    </p:spTree>
    <p:extLst>
      <p:ext uri="{BB962C8B-B14F-4D97-AF65-F5344CB8AC3E}">
        <p14:creationId xmlns:p14="http://schemas.microsoft.com/office/powerpoint/2010/main" val="28029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辞書と事典は何が違うか</a:t>
            </a:r>
            <a:endParaRPr lang="en-US" altLang="ja-JP" b="1" dirty="0"/>
          </a:p>
        </p:txBody>
      </p:sp>
      <p:sp>
        <p:nvSpPr>
          <p:cNvPr id="3" name="コンテンツ プレースホルダー 2"/>
          <p:cNvSpPr>
            <a:spLocks noGrp="1"/>
          </p:cNvSpPr>
          <p:nvPr>
            <p:ph idx="1"/>
          </p:nvPr>
        </p:nvSpPr>
        <p:spPr/>
        <p:txBody>
          <a:bodyPr/>
          <a:lstStyle/>
          <a:p>
            <a:r>
              <a:rPr lang="ja-JP" altLang="en-US" sz="4400" b="1" dirty="0">
                <a:solidFill>
                  <a:srgbClr val="FF0000"/>
                </a:solidFill>
              </a:rPr>
              <a:t>情報量が違う</a:t>
            </a:r>
            <a:endParaRPr lang="en-US" altLang="ja-JP" sz="4400" b="1" dirty="0">
              <a:solidFill>
                <a:srgbClr val="FF0000"/>
              </a:solidFill>
            </a:endParaRPr>
          </a:p>
          <a:p>
            <a:endParaRPr lang="en-US" altLang="ja-JP" sz="4400" dirty="0"/>
          </a:p>
          <a:p>
            <a:r>
              <a:rPr lang="ja-JP" altLang="en-US" sz="4400" b="1" dirty="0"/>
              <a:t>「虹」を調べる</a:t>
            </a:r>
            <a:endParaRPr lang="en-US" altLang="ja-JP" sz="4400" b="1" dirty="0"/>
          </a:p>
          <a:p>
            <a:endParaRPr lang="en-US" altLang="ja-JP" dirty="0"/>
          </a:p>
          <a:p>
            <a:endParaRPr kumimoji="1" lang="ja-JP" altLang="en-US" dirty="0"/>
          </a:p>
        </p:txBody>
      </p:sp>
    </p:spTree>
    <p:extLst>
      <p:ext uri="{BB962C8B-B14F-4D97-AF65-F5344CB8AC3E}">
        <p14:creationId xmlns:p14="http://schemas.microsoft.com/office/powerpoint/2010/main" val="12271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広辞苑（岩波書店）</a:t>
            </a:r>
            <a:br>
              <a:rPr lang="en-US" altLang="ja-JP" b="1" dirty="0"/>
            </a:br>
            <a:endParaRPr kumimoji="1" lang="ja-JP" altLang="en-US" b="1" dirty="0"/>
          </a:p>
        </p:txBody>
      </p:sp>
      <p:sp>
        <p:nvSpPr>
          <p:cNvPr id="3" name="コンテンツ プレースホルダー 2"/>
          <p:cNvSpPr>
            <a:spLocks noGrp="1"/>
          </p:cNvSpPr>
          <p:nvPr>
            <p:ph idx="1"/>
          </p:nvPr>
        </p:nvSpPr>
        <p:spPr>
          <a:xfrm>
            <a:off x="407368" y="1166018"/>
            <a:ext cx="11593288" cy="4525963"/>
          </a:xfrm>
        </p:spPr>
        <p:txBody>
          <a:bodyPr>
            <a:noAutofit/>
          </a:bodyPr>
          <a:lstStyle/>
          <a:p>
            <a:pPr marL="0" indent="0">
              <a:lnSpc>
                <a:spcPts val="5500"/>
              </a:lnSpc>
              <a:buNone/>
            </a:pPr>
            <a:r>
              <a:rPr lang="ja-JP" altLang="en-US" sz="3600" b="1" dirty="0" err="1"/>
              <a:t>にじ</a:t>
            </a:r>
            <a:r>
              <a:rPr lang="en-US" altLang="ja-JP" sz="3600" b="1" dirty="0"/>
              <a:t>【</a:t>
            </a:r>
            <a:r>
              <a:rPr lang="ja-JP" altLang="en-US" sz="3600" b="1" dirty="0"/>
              <a:t>虹・霓</a:t>
            </a:r>
            <a:r>
              <a:rPr lang="en-US" altLang="ja-JP" sz="3600" b="1" dirty="0"/>
              <a:t>】</a:t>
            </a:r>
          </a:p>
          <a:p>
            <a:pPr marL="0" indent="0">
              <a:lnSpc>
                <a:spcPts val="5500"/>
              </a:lnSpc>
              <a:buNone/>
            </a:pPr>
            <a:r>
              <a:rPr lang="ja-JP" altLang="en-US" sz="3600" dirty="0"/>
              <a:t>　雨あがりなどに、太陽と反対側の空中に見える</a:t>
            </a:r>
            <a:r>
              <a:rPr lang="en-US" altLang="ja-JP" sz="3600" dirty="0"/>
              <a:t>7</a:t>
            </a:r>
            <a:r>
              <a:rPr lang="ja-JP" altLang="en-US" sz="3600" dirty="0"/>
              <a:t>色の円弧状の帯。大気中に浮遊している水滴に日光があたり光の分散を生じたもの。外側に赤、内側に紫色の見える主虹のほかに、その外側に離れて色の順を逆にする副虹が見える。のじ。ぬじ。</a:t>
            </a:r>
            <a:r>
              <a:rPr lang="en-US" altLang="ja-JP" sz="3600" dirty="0"/>
              <a:t>〈</a:t>
            </a:r>
            <a:r>
              <a:rPr lang="ja-JP" altLang="en-US" sz="3600" dirty="0"/>
              <a:t>夏</a:t>
            </a:r>
            <a:r>
              <a:rPr lang="en-US" altLang="ja-JP" sz="3600" dirty="0"/>
              <a:t>〉</a:t>
            </a:r>
            <a:r>
              <a:rPr lang="ja-JP" altLang="en-US" sz="3600" dirty="0" err="1"/>
              <a:t>。</a:t>
            </a:r>
            <a:r>
              <a:rPr lang="en-US" altLang="ja-JP" sz="3600" dirty="0"/>
              <a:t>〈</a:t>
            </a:r>
            <a:r>
              <a:rPr lang="ja-JP" altLang="en-US" sz="3600" dirty="0"/>
              <a:t>和名抄</a:t>
            </a:r>
            <a:r>
              <a:rPr lang="en-US" altLang="ja-JP" sz="3600" dirty="0"/>
              <a:t>1〉</a:t>
            </a:r>
          </a:p>
          <a:p>
            <a:pPr marL="0" indent="0">
              <a:lnSpc>
                <a:spcPts val="5500"/>
              </a:lnSpc>
              <a:buNone/>
            </a:pPr>
            <a:r>
              <a:rPr lang="ja-JP" altLang="en-US" sz="3600" dirty="0"/>
              <a:t>　</a:t>
            </a:r>
            <a:r>
              <a:rPr lang="en-US" altLang="ja-JP" sz="3600" dirty="0"/>
              <a:t> </a:t>
            </a:r>
            <a:r>
              <a:rPr lang="ja-JP" altLang="en-US" sz="3600" dirty="0"/>
              <a:t>虹・霓</a:t>
            </a:r>
            <a:endParaRPr kumimoji="1" lang="ja-JP" altLang="en-US" sz="3600" dirty="0"/>
          </a:p>
        </p:txBody>
      </p:sp>
    </p:spTree>
    <p:extLst>
      <p:ext uri="{BB962C8B-B14F-4D97-AF65-F5344CB8AC3E}">
        <p14:creationId xmlns:p14="http://schemas.microsoft.com/office/powerpoint/2010/main" val="423804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大辞林（三省堂）</a:t>
            </a:r>
            <a:endParaRPr kumimoji="1" lang="ja-JP" altLang="en-US" b="1" dirty="0"/>
          </a:p>
        </p:txBody>
      </p:sp>
      <p:sp>
        <p:nvSpPr>
          <p:cNvPr id="3" name="コンテンツ プレースホルダー 2"/>
          <p:cNvSpPr>
            <a:spLocks noGrp="1"/>
          </p:cNvSpPr>
          <p:nvPr>
            <p:ph idx="1"/>
          </p:nvPr>
        </p:nvSpPr>
        <p:spPr>
          <a:xfrm>
            <a:off x="576858" y="1427188"/>
            <a:ext cx="10972800" cy="4525963"/>
          </a:xfrm>
        </p:spPr>
        <p:txBody>
          <a:bodyPr>
            <a:noAutofit/>
          </a:bodyPr>
          <a:lstStyle/>
          <a:p>
            <a:pPr marL="0" indent="0">
              <a:lnSpc>
                <a:spcPts val="5500"/>
              </a:lnSpc>
              <a:buNone/>
            </a:pPr>
            <a:r>
              <a:rPr lang="ja-JP" altLang="en-US" sz="3600" b="1" dirty="0" err="1"/>
              <a:t>にじ</a:t>
            </a:r>
            <a:r>
              <a:rPr lang="en-US" altLang="ja-JP" sz="3600" dirty="0"/>
              <a:t>【</a:t>
            </a:r>
            <a:r>
              <a:rPr lang="ja-JP" altLang="en-US" sz="3600" b="1" dirty="0"/>
              <a:t>虹・霓</a:t>
            </a:r>
            <a:r>
              <a:rPr lang="en-US" altLang="ja-JP" sz="3600" dirty="0"/>
              <a:t>】</a:t>
            </a:r>
            <a:br>
              <a:rPr lang="ja-JP" altLang="en-US" sz="3600" dirty="0"/>
            </a:br>
            <a:r>
              <a:rPr lang="ja-JP" altLang="en-US" sz="3600" dirty="0"/>
              <a:t>　夕立のあとなど、太陽と反対側の空に弧状にかかる七色の帯。空中の水滴粒子にあたった光の屈折と分光によって生じる。内側が紫、外側が赤の配列をした虹のほかに、この外側をとりまき、逆の色の配列の第二の虹が見えることがある。ぬじ。のじ。［季］夏。</a:t>
            </a:r>
            <a:br>
              <a:rPr lang="ja-JP" altLang="en-US" sz="3600" dirty="0"/>
            </a:br>
            <a:endParaRPr lang="ja-JP" altLang="en-US" sz="3600" dirty="0"/>
          </a:p>
          <a:p>
            <a:pPr>
              <a:lnSpc>
                <a:spcPts val="5500"/>
              </a:lnSpc>
            </a:pPr>
            <a:endParaRPr kumimoji="1" lang="en-US" altLang="ja-JP" sz="3600" dirty="0"/>
          </a:p>
        </p:txBody>
      </p:sp>
    </p:spTree>
    <p:extLst>
      <p:ext uri="{BB962C8B-B14F-4D97-AF65-F5344CB8AC3E}">
        <p14:creationId xmlns:p14="http://schemas.microsoft.com/office/powerpoint/2010/main" val="104092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学研新世紀ビジュアル百科事典</a:t>
            </a:r>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b="1" dirty="0" err="1"/>
              <a:t>にじ</a:t>
            </a:r>
            <a:r>
              <a:rPr lang="en-US" altLang="ja-JP" b="1" dirty="0"/>
              <a:t>【</a:t>
            </a:r>
            <a:r>
              <a:rPr lang="ja-JP" altLang="en-US" b="1" dirty="0"/>
              <a:t>虹</a:t>
            </a:r>
            <a:r>
              <a:rPr lang="en-US" altLang="ja-JP" b="1" dirty="0"/>
              <a:t>】</a:t>
            </a:r>
          </a:p>
          <a:p>
            <a:pPr marL="0" indent="0">
              <a:buNone/>
            </a:pPr>
            <a:r>
              <a:rPr lang="ja-JP" altLang="en-US" dirty="0"/>
              <a:t>　にわか雨のあとなどで，太陽と反対方向に見える円弧状の７色の帯。日光が空気中の水滴に当たって屈折，反射するとき，水滴がプリズムのような働きをして日光のスペクトルをつくるために起こる。普通の虹は主虹（しゅこう）といい，視半径約４２</a:t>
            </a:r>
            <a:r>
              <a:rPr lang="en-US" altLang="ja-JP" dirty="0"/>
              <a:t>°</a:t>
            </a:r>
            <a:r>
              <a:rPr lang="ja-JP" altLang="en-US" dirty="0" err="1"/>
              <a:t>，</a:t>
            </a:r>
            <a:r>
              <a:rPr lang="ja-JP" altLang="en-US" dirty="0"/>
              <a:t>色彩の幅約２</a:t>
            </a:r>
            <a:r>
              <a:rPr lang="en-US" altLang="ja-JP" dirty="0"/>
              <a:t>°</a:t>
            </a:r>
            <a:r>
              <a:rPr lang="ja-JP" altLang="en-US" dirty="0"/>
              <a:t>で，外側から赤・橙（だいだい）・黄・緑・青・藍（あい）・紫色に並ぶ。まれには，主虹の外側に視半径約５３</a:t>
            </a:r>
            <a:r>
              <a:rPr lang="en-US" altLang="ja-JP" dirty="0"/>
              <a:t>°</a:t>
            </a:r>
            <a:r>
              <a:rPr lang="ja-JP" altLang="en-US" dirty="0"/>
              <a:t>で色の配列が主虹と逆になった薄い虹が見えることがある。これを副虹という。主虹は日光が水滴中で１回反射するときにでき，副虹は２回反射してできる。ｒａｉｎｂｏｗ</a:t>
            </a:r>
            <a:endParaRPr kumimoji="1" lang="ja-JP" altLang="en-US" dirty="0"/>
          </a:p>
        </p:txBody>
      </p:sp>
    </p:spTree>
    <p:extLst>
      <p:ext uri="{BB962C8B-B14F-4D97-AF65-F5344CB8AC3E}">
        <p14:creationId xmlns:p14="http://schemas.microsoft.com/office/powerpoint/2010/main" val="3423636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ブリタニカ百科事典（小項目版）</a:t>
            </a:r>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b="1" dirty="0">
                <a:latin typeface="+mj-ea"/>
                <a:ea typeface="+mj-ea"/>
              </a:rPr>
              <a:t>虹</a:t>
            </a:r>
          </a:p>
          <a:p>
            <a:pPr marL="0" indent="0">
              <a:buNone/>
            </a:pPr>
            <a:r>
              <a:rPr lang="ja-JP" altLang="en-US" b="1" dirty="0">
                <a:latin typeface="+mj-ea"/>
                <a:ea typeface="+mj-ea"/>
              </a:rPr>
              <a:t>にじ</a:t>
            </a:r>
          </a:p>
          <a:p>
            <a:pPr marL="0" indent="0">
              <a:buNone/>
            </a:pPr>
            <a:r>
              <a:rPr lang="en-US" altLang="ja-JP" b="1" dirty="0">
                <a:latin typeface="+mj-ea"/>
                <a:ea typeface="+mj-ea"/>
              </a:rPr>
              <a:t>rainbow</a:t>
            </a:r>
          </a:p>
          <a:p>
            <a:pPr marL="0" indent="0">
              <a:buNone/>
            </a:pPr>
            <a:r>
              <a:rPr lang="ja-JP" altLang="en-US" dirty="0">
                <a:latin typeface="+mj-ea"/>
                <a:ea typeface="+mj-ea"/>
              </a:rPr>
              <a:t>　降雨の前やあとに空中にかかる弓形の光象。太陽光線が空中に浮遊する水滴によって屈折，反射させられるときにできる。その弓形弧の虹は太陽を背にし，視半径の角度</a:t>
            </a:r>
            <a:r>
              <a:rPr lang="en-US" altLang="ja-JP" dirty="0">
                <a:latin typeface="+mj-ea"/>
                <a:ea typeface="+mj-ea"/>
              </a:rPr>
              <a:t>40〜42°</a:t>
            </a:r>
            <a:r>
              <a:rPr lang="ja-JP" altLang="en-US" dirty="0">
                <a:latin typeface="+mj-ea"/>
                <a:ea typeface="+mj-ea"/>
              </a:rPr>
              <a:t>に主虹が，角度</a:t>
            </a:r>
            <a:r>
              <a:rPr lang="en-US" altLang="ja-JP" dirty="0">
                <a:latin typeface="+mj-ea"/>
                <a:ea typeface="+mj-ea"/>
              </a:rPr>
              <a:t>51〜54°</a:t>
            </a:r>
            <a:r>
              <a:rPr lang="ja-JP" altLang="en-US" dirty="0">
                <a:latin typeface="+mj-ea"/>
                <a:ea typeface="+mj-ea"/>
              </a:rPr>
              <a:t>に副虹が現れる。主虹のスペクトルは外側から赤，橙，黄，緑，青，藍，紫の順で，副虹の場合はその逆である。→</a:t>
            </a:r>
            <a:r>
              <a:rPr lang="en-US" altLang="ja-JP" dirty="0">
                <a:latin typeface="+mj-ea"/>
                <a:ea typeface="+mj-ea"/>
              </a:rPr>
              <a:t>14-68 </a:t>
            </a:r>
            <a:r>
              <a:rPr lang="ja-JP" altLang="en-US" dirty="0">
                <a:latin typeface="+mj-ea"/>
                <a:ea typeface="+mj-ea"/>
              </a:rPr>
              <a:t>虹</a:t>
            </a:r>
          </a:p>
          <a:p>
            <a:endParaRPr kumimoji="1" lang="ja-JP" altLang="en-US" dirty="0">
              <a:latin typeface="+mj-ea"/>
              <a:ea typeface="+mj-ea"/>
            </a:endParaRPr>
          </a:p>
        </p:txBody>
      </p:sp>
    </p:spTree>
    <p:extLst>
      <p:ext uri="{BB962C8B-B14F-4D97-AF65-F5344CB8AC3E}">
        <p14:creationId xmlns:p14="http://schemas.microsoft.com/office/powerpoint/2010/main" val="3836269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7"/>
            <a:ext cx="10972800" cy="1325563"/>
          </a:xfrm>
        </p:spPr>
        <p:txBody>
          <a:bodyPr>
            <a:normAutofit fontScale="90000"/>
          </a:bodyPr>
          <a:lstStyle/>
          <a:p>
            <a:r>
              <a:rPr lang="ja-JP" altLang="en-US" b="1" dirty="0"/>
              <a:t>世界大百科事典（平凡社）</a:t>
            </a:r>
            <a:br>
              <a:rPr lang="en-US" altLang="ja-JP" b="1" dirty="0"/>
            </a:br>
            <a:endParaRPr kumimoji="1" lang="ja-JP" altLang="en-US" b="1" dirty="0"/>
          </a:p>
        </p:txBody>
      </p:sp>
      <p:sp>
        <p:nvSpPr>
          <p:cNvPr id="3" name="コンテンツ プレースホルダー 2"/>
          <p:cNvSpPr>
            <a:spLocks noGrp="1"/>
          </p:cNvSpPr>
          <p:nvPr>
            <p:ph idx="1"/>
          </p:nvPr>
        </p:nvSpPr>
        <p:spPr>
          <a:xfrm>
            <a:off x="335360" y="836712"/>
            <a:ext cx="10972800" cy="4525963"/>
          </a:xfrm>
        </p:spPr>
        <p:txBody>
          <a:bodyPr>
            <a:noAutofit/>
          </a:bodyPr>
          <a:lstStyle/>
          <a:p>
            <a:r>
              <a:rPr lang="ja-JP" altLang="en-US" sz="1000" b="1" dirty="0"/>
              <a:t>虹 にじ </a:t>
            </a:r>
            <a:r>
              <a:rPr lang="en-US" altLang="ja-JP" sz="1000" b="1" dirty="0"/>
              <a:t>rainbow</a:t>
            </a:r>
          </a:p>
          <a:p>
            <a:r>
              <a:rPr lang="ja-JP" altLang="en-US" sz="1000" dirty="0"/>
              <a:t>雨上りのときなどに，太陽と反対側に，地表から空にかけて現れる美しい色彩の円弧を虹という。普通われわれの見る虹は視半径が外側の赤の部分で約</a:t>
            </a:r>
            <a:r>
              <a:rPr lang="en-US" altLang="ja-JP" sz="1000" dirty="0"/>
              <a:t>42</a:t>
            </a:r>
            <a:r>
              <a:rPr lang="ja-JP" altLang="en-US" sz="1000" dirty="0"/>
              <a:t>度，内側の紫の部分で約</a:t>
            </a:r>
            <a:r>
              <a:rPr lang="en-US" altLang="ja-JP" sz="1000" dirty="0"/>
              <a:t>40</a:t>
            </a:r>
            <a:r>
              <a:rPr lang="ja-JP" altLang="en-US" sz="1000" dirty="0"/>
              <a:t>度であり，その間にスペクトルに分光された色の光が並んでいる。これが</a:t>
            </a:r>
            <a:r>
              <a:rPr lang="en-US" altLang="ja-JP" sz="1000" dirty="0"/>
              <a:t>〈</a:t>
            </a:r>
            <a:r>
              <a:rPr lang="ja-JP" altLang="en-US" sz="1000" dirty="0"/>
              <a:t>主虹</a:t>
            </a:r>
            <a:r>
              <a:rPr lang="en-US" altLang="ja-JP" sz="1000" dirty="0"/>
              <a:t>(</a:t>
            </a:r>
            <a:r>
              <a:rPr lang="ja-JP" altLang="en-US" sz="1000" dirty="0" err="1"/>
              <a:t>しゆにじ</a:t>
            </a:r>
            <a:r>
              <a:rPr lang="en-US" altLang="ja-JP" sz="1000" dirty="0"/>
              <a:t>)〉</a:t>
            </a:r>
            <a:r>
              <a:rPr lang="ja-JP" altLang="en-US" sz="1000" dirty="0"/>
              <a:t>である。この主虹の外側に，もっと大きい視半径の</a:t>
            </a:r>
            <a:r>
              <a:rPr lang="en-US" altLang="ja-JP" sz="1000" dirty="0"/>
              <a:t>〈</a:t>
            </a:r>
            <a:r>
              <a:rPr lang="ja-JP" altLang="en-US" sz="1000" dirty="0"/>
              <a:t>副虹</a:t>
            </a:r>
            <a:r>
              <a:rPr lang="en-US" altLang="ja-JP" sz="1000" dirty="0"/>
              <a:t>(</a:t>
            </a:r>
            <a:r>
              <a:rPr lang="ja-JP" altLang="en-US" sz="1000" dirty="0"/>
              <a:t>ふくに</a:t>
            </a:r>
            <a:r>
              <a:rPr lang="ja-JP" altLang="en-US" sz="1000" dirty="0" err="1"/>
              <a:t>じ</a:t>
            </a:r>
            <a:r>
              <a:rPr lang="en-US" altLang="ja-JP" sz="1000" dirty="0"/>
              <a:t>)〉</a:t>
            </a:r>
            <a:r>
              <a:rPr lang="ja-JP" altLang="en-US" sz="1000" dirty="0"/>
              <a:t>を見ることがある。この方は色の並び方が主虹とは反対で，外側が紫で，内側が赤，視半径は紫の部分で約</a:t>
            </a:r>
            <a:r>
              <a:rPr lang="en-US" altLang="ja-JP" sz="1000" dirty="0"/>
              <a:t>54</a:t>
            </a:r>
            <a:r>
              <a:rPr lang="ja-JP" altLang="en-US" sz="1000" dirty="0"/>
              <a:t>度，赤の部分で約</a:t>
            </a:r>
            <a:r>
              <a:rPr lang="en-US" altLang="ja-JP" sz="1000" dirty="0"/>
              <a:t>50</a:t>
            </a:r>
            <a:r>
              <a:rPr lang="ja-JP" altLang="en-US" sz="1000" dirty="0"/>
              <a:t>度である。そして主虹と副虹の間の部分の空は，ほかの部分よりも暗くなっている。また山で出会うにわか雨の上がった場合などには，主虹の内側に，分光されたスペクトルの色の光が何回も繰り返されているのが見えることがあるが，これは</a:t>
            </a:r>
            <a:r>
              <a:rPr lang="en-US" altLang="ja-JP" sz="1000" dirty="0"/>
              <a:t>〈</a:t>
            </a:r>
            <a:r>
              <a:rPr lang="ja-JP" altLang="en-US" sz="1000" dirty="0"/>
              <a:t>過剰虹</a:t>
            </a:r>
            <a:r>
              <a:rPr lang="en-US" altLang="ja-JP" sz="1000" dirty="0"/>
              <a:t>(</a:t>
            </a:r>
            <a:r>
              <a:rPr lang="ja-JP" altLang="en-US" sz="1000" dirty="0" err="1"/>
              <a:t>かじようにじ</a:t>
            </a:r>
            <a:r>
              <a:rPr lang="en-US" altLang="ja-JP" sz="1000" dirty="0"/>
              <a:t>)〉</a:t>
            </a:r>
            <a:r>
              <a:rPr lang="ja-JP" altLang="en-US" sz="1000" dirty="0"/>
              <a:t>といわれるものである。よく虹の七色とか，五色の虹とかいわれるが，その色の光は，太陽光が屈折率の差でスペクトルに分かれて見えるものだから，</a:t>
            </a:r>
            <a:r>
              <a:rPr lang="en-US" altLang="ja-JP" sz="1000" dirty="0"/>
              <a:t>5</a:t>
            </a:r>
            <a:r>
              <a:rPr lang="ja-JP" altLang="en-US" sz="1000" dirty="0"/>
              <a:t>色とか</a:t>
            </a:r>
            <a:r>
              <a:rPr lang="en-US" altLang="ja-JP" sz="1000" dirty="0"/>
              <a:t>7</a:t>
            </a:r>
            <a:r>
              <a:rPr lang="ja-JP" altLang="en-US" sz="1000" dirty="0"/>
              <a:t>色とかに限られるわけではなく，本来赤から紫まで連続した波長のもので，ただその中で七つか五つの代表的な色の名前を呼んでいるだけのことである。</a:t>
            </a:r>
          </a:p>
          <a:p>
            <a:r>
              <a:rPr lang="ja-JP" altLang="en-US" sz="1000" dirty="0"/>
              <a:t>　主虹は太陽光線が水滴に入るときに屈折，水滴の内面で全反射を</a:t>
            </a:r>
            <a:r>
              <a:rPr lang="en-US" altLang="ja-JP" sz="1000" dirty="0"/>
              <a:t>1</a:t>
            </a:r>
            <a:r>
              <a:rPr lang="ja-JP" altLang="en-US" sz="1000" dirty="0"/>
              <a:t>回，水滴を出るときに屈折をもう</a:t>
            </a:r>
            <a:r>
              <a:rPr lang="en-US" altLang="ja-JP" sz="1000" dirty="0"/>
              <a:t>1</a:t>
            </a:r>
            <a:r>
              <a:rPr lang="ja-JP" altLang="en-US" sz="1000" dirty="0"/>
              <a:t>回することでできるものである。このとき光の波長</a:t>
            </a:r>
            <a:r>
              <a:rPr lang="en-US" altLang="ja-JP" sz="1000" dirty="0"/>
              <a:t>(</a:t>
            </a:r>
            <a:r>
              <a:rPr lang="ja-JP" altLang="en-US" sz="1000" dirty="0"/>
              <a:t>つまり色</a:t>
            </a:r>
            <a:r>
              <a:rPr lang="en-US" altLang="ja-JP" sz="1000" dirty="0"/>
              <a:t>)</a:t>
            </a:r>
            <a:r>
              <a:rPr lang="ja-JP" altLang="en-US" sz="1000" dirty="0"/>
              <a:t>によって屈折率がちがうので，紫では入射光線と</a:t>
            </a:r>
            <a:r>
              <a:rPr lang="en-US" altLang="ja-JP" sz="1000" dirty="0"/>
              <a:t>40</a:t>
            </a:r>
            <a:r>
              <a:rPr lang="ja-JP" altLang="en-US" sz="1000" dirty="0"/>
              <a:t>度の方向，赤では</a:t>
            </a:r>
            <a:r>
              <a:rPr lang="en-US" altLang="ja-JP" sz="1000" dirty="0"/>
              <a:t>42</a:t>
            </a:r>
            <a:r>
              <a:rPr lang="ja-JP" altLang="en-US" sz="1000" dirty="0"/>
              <a:t>度の方向へ戻っていくものが強くなる。これはプリズムで屈折して光線の方向が変わるときの，最小偏角の方向に相当するものである。同じ理由で主虹の輪に囲まれた内側の空は明るいが，外側の空は屈折して入りこむ光が少ないから暗く見える。副虹の場合は，光線の水滴への出入りで屈折を</a:t>
            </a:r>
            <a:r>
              <a:rPr lang="en-US" altLang="ja-JP" sz="1000" dirty="0"/>
              <a:t>2</a:t>
            </a:r>
            <a:r>
              <a:rPr lang="ja-JP" altLang="en-US" sz="1000" dirty="0"/>
              <a:t>回，水滴の内面で全反射を</a:t>
            </a:r>
            <a:r>
              <a:rPr lang="en-US" altLang="ja-JP" sz="1000" dirty="0"/>
              <a:t>2</a:t>
            </a:r>
            <a:r>
              <a:rPr lang="ja-JP" altLang="en-US" sz="1000" dirty="0"/>
              <a:t>回繰り返してできる</a:t>
            </a:r>
            <a:r>
              <a:rPr lang="en-US" altLang="ja-JP" sz="1000" dirty="0"/>
              <a:t>(</a:t>
            </a:r>
            <a:r>
              <a:rPr lang="ja-JP" altLang="en-US" sz="1000" dirty="0"/>
              <a:t>図</a:t>
            </a:r>
            <a:r>
              <a:rPr lang="en-US" altLang="ja-JP" sz="1000" dirty="0"/>
              <a:t>1)</a:t>
            </a:r>
            <a:r>
              <a:rPr lang="ja-JP" altLang="en-US" sz="1000" dirty="0" err="1"/>
              <a:t>。</a:t>
            </a:r>
            <a:endParaRPr lang="ja-JP" altLang="en-US" sz="1000" dirty="0"/>
          </a:p>
          <a:p>
            <a:r>
              <a:rPr lang="ja-JP" altLang="en-US" sz="1000" dirty="0"/>
              <a:t>　水滴が大きいときには，虹の色は鮮やかで，太陽スペクトルのいわゆる</a:t>
            </a:r>
            <a:r>
              <a:rPr lang="en-US" altLang="ja-JP" sz="1000" dirty="0"/>
              <a:t>7</a:t>
            </a:r>
            <a:r>
              <a:rPr lang="ja-JP" altLang="en-US" sz="1000" dirty="0"/>
              <a:t>色が全部見えるが，水滴が小さくなると，色ははっきりしなくなり，霧雨や霧の場合はただぼんやりした白い帯になって見える。これが</a:t>
            </a:r>
            <a:r>
              <a:rPr lang="en-US" altLang="ja-JP" sz="1000" dirty="0"/>
              <a:t>〈</a:t>
            </a:r>
            <a:r>
              <a:rPr lang="ja-JP" altLang="en-US" sz="1000" dirty="0"/>
              <a:t>霧虹</a:t>
            </a:r>
            <a:r>
              <a:rPr lang="en-US" altLang="ja-JP" sz="1000" dirty="0"/>
              <a:t>(</a:t>
            </a:r>
            <a:r>
              <a:rPr lang="ja-JP" altLang="en-US" sz="1000" dirty="0"/>
              <a:t>きりに</a:t>
            </a:r>
            <a:r>
              <a:rPr lang="ja-JP" altLang="en-US" sz="1000" dirty="0" err="1"/>
              <a:t>じ</a:t>
            </a:r>
            <a:r>
              <a:rPr lang="en-US" altLang="ja-JP" sz="1000" dirty="0"/>
              <a:t>)〉</a:t>
            </a:r>
            <a:r>
              <a:rPr lang="ja-JP" altLang="en-US" sz="1000" dirty="0"/>
              <a:t>とか</a:t>
            </a:r>
            <a:r>
              <a:rPr lang="en-US" altLang="ja-JP" sz="1000" dirty="0"/>
              <a:t>〈</a:t>
            </a:r>
            <a:r>
              <a:rPr lang="ja-JP" altLang="en-US" sz="1000" dirty="0"/>
              <a:t>白虹</a:t>
            </a:r>
            <a:r>
              <a:rPr lang="en-US" altLang="ja-JP" sz="1000" dirty="0"/>
              <a:t>(</a:t>
            </a:r>
            <a:r>
              <a:rPr lang="ja-JP" altLang="en-US" sz="1000" dirty="0"/>
              <a:t>はくこう</a:t>
            </a:r>
            <a:r>
              <a:rPr lang="en-US" altLang="ja-JP" sz="1000" dirty="0"/>
              <a:t>)〉</a:t>
            </a:r>
            <a:r>
              <a:rPr lang="ja-JP" altLang="en-US" sz="1000" dirty="0"/>
              <a:t>とかいわれるものである。雨滴が大粒で色の鮮やかな虹と，このぼんやりした白い霧虹との中間の粒の大きさのときには，虹の中に赤色が見えず，幅が広くなり，全体として青みを帯び，過剰虹は帯黄色から，白っぽくなるという経過をとる。図</a:t>
            </a:r>
            <a:r>
              <a:rPr lang="en-US" altLang="ja-JP" sz="1000" dirty="0"/>
              <a:t>1</a:t>
            </a:r>
            <a:r>
              <a:rPr lang="ja-JP" altLang="en-US" sz="1000" dirty="0"/>
              <a:t>では幾何光学を使って簡単に説明しており，これで虹のできかたの大要はわかるのであるが，粒が小さくなったときの色の変化や，過剰虹のできかたなどは波動光学的なめんどうな取扱いをしないと説明できない。</a:t>
            </a:r>
          </a:p>
          <a:p>
            <a:r>
              <a:rPr lang="ja-JP" altLang="en-US" sz="1000" dirty="0"/>
              <a:t>　図</a:t>
            </a:r>
            <a:r>
              <a:rPr lang="en-US" altLang="ja-JP" sz="1000" dirty="0"/>
              <a:t>2</a:t>
            </a:r>
            <a:r>
              <a:rPr lang="ja-JP" altLang="en-US" sz="1000" dirty="0"/>
              <a:t>の説明でもわかるように半頂角約</a:t>
            </a:r>
            <a:r>
              <a:rPr lang="en-US" altLang="ja-JP" sz="1000" dirty="0"/>
              <a:t>40</a:t>
            </a:r>
            <a:r>
              <a:rPr lang="ja-JP" altLang="en-US" sz="1000" dirty="0"/>
              <a:t>度の円錐の上にある水滴に色がついて見えるものだから，日没時ならばだいたい半円形の虹が見られるが，午後の早い時刻で太陽がまだ高いときには，地平線に近い所に虹の円弧の頂点付近だけしか見られない。滝の付近では水滴がたくさんあるので，太陽を背にして水を見ると虹の見えることが多い。人工的な噴水でも，また庭でじょうろで草花に水をやるような場合でも，虹の現象が見られる。暈</a:t>
            </a:r>
            <a:r>
              <a:rPr lang="en-US" altLang="ja-JP" sz="1000" dirty="0"/>
              <a:t>(</a:t>
            </a:r>
            <a:r>
              <a:rPr lang="ja-JP" altLang="en-US" sz="1000" dirty="0" err="1"/>
              <a:t>かさ</a:t>
            </a:r>
            <a:r>
              <a:rPr lang="en-US" altLang="ja-JP" sz="1000" dirty="0"/>
              <a:t>)</a:t>
            </a:r>
            <a:r>
              <a:rPr lang="ja-JP" altLang="en-US" sz="1000" dirty="0" err="1"/>
              <a:t>，</a:t>
            </a:r>
            <a:r>
              <a:rPr lang="ja-JP" altLang="en-US" sz="1000" dirty="0"/>
              <a:t>光冠，グローリーなども空に見える光の現象としては共通しているが，暈は空に浮かんでいる微細な氷晶による光の屈折と反射，光冠やグローリーは空に浮かんでいる微水滴による光の回折現象，そして虹は雨滴に出入りするときの光の屈折と反射によって起こるという点にちがいがある。　　　畠山 久尚</a:t>
            </a:r>
          </a:p>
          <a:p>
            <a:r>
              <a:rPr lang="ja-JP" altLang="en-US" sz="1000" dirty="0"/>
              <a:t>［神話］　　神話においては，虹は天と地を結ぶ通路として，神々によって造られた橋とされ，北欧神話では，世界の終りの時まで，ヘイムダルという神がその番をしている。この世の終りには，この橋は巨人や魔物の軍勢が天界に攻め上る通路に使われ，そのとき重みによって崩壊するという。このような虹の橋の観念は北アメリカの原住民にも，カナダ北西部からメキシコまで広く見いだされる。プエブロ族は神話的祖先カチナたちが，毎年冬になると虹の橋を渡って降りてきて，彼らのあいだに滞在すると信じており，ナバホ族も，虹を神々の旅の通路と見なしている。ギリシア神話では虹は，イリスという名の女神で，神々の使者の役をつとめ，天地のあいだを往来する。旧約聖書には，神がノアと交わした，洪水を起こして人類と他の生物を滅ぼすことをもうしないという約束を覚えていることを示すために，雲間に出現させる</a:t>
            </a:r>
            <a:r>
              <a:rPr lang="en-US" altLang="ja-JP" sz="1000" dirty="0"/>
              <a:t>〈</a:t>
            </a:r>
            <a:r>
              <a:rPr lang="ja-JP" altLang="en-US" sz="1000" dirty="0"/>
              <a:t>契約</a:t>
            </a:r>
            <a:r>
              <a:rPr lang="en-US" altLang="ja-JP" sz="1000" dirty="0"/>
              <a:t>〉</a:t>
            </a:r>
            <a:r>
              <a:rPr lang="ja-JP" altLang="en-US" sz="1000" dirty="0"/>
              <a:t>のしるしであると記されている</a:t>
            </a:r>
            <a:r>
              <a:rPr lang="en-US" altLang="ja-JP" sz="1000" dirty="0"/>
              <a:t>(《</a:t>
            </a:r>
            <a:r>
              <a:rPr lang="ja-JP" altLang="en-US" sz="1000" dirty="0"/>
              <a:t>創世記</a:t>
            </a:r>
            <a:r>
              <a:rPr lang="en-US" altLang="ja-JP" sz="1000" dirty="0"/>
              <a:t>》9</a:t>
            </a:r>
            <a:r>
              <a:rPr lang="ja-JP" altLang="en-US" sz="1000" dirty="0"/>
              <a:t>：</a:t>
            </a:r>
            <a:r>
              <a:rPr lang="en-US" altLang="ja-JP" sz="1000" dirty="0"/>
              <a:t>13)</a:t>
            </a:r>
            <a:r>
              <a:rPr lang="ja-JP" altLang="en-US" sz="1000" dirty="0" err="1"/>
              <a:t>。</a:t>
            </a:r>
            <a:r>
              <a:rPr lang="ja-JP" altLang="en-US" sz="1000" dirty="0"/>
              <a:t>日本神話の冒頭でも，伊弉諾</a:t>
            </a:r>
            <a:r>
              <a:rPr lang="en-US" altLang="ja-JP" sz="1000" dirty="0"/>
              <a:t>(</a:t>
            </a:r>
            <a:r>
              <a:rPr lang="ja-JP" altLang="en-US" sz="1000" dirty="0"/>
              <a:t>いざなき</a:t>
            </a:r>
            <a:r>
              <a:rPr lang="en-US" altLang="ja-JP" sz="1000" dirty="0"/>
              <a:t>)</a:t>
            </a:r>
            <a:r>
              <a:rPr lang="ja-JP" altLang="en-US" sz="1000" dirty="0" err="1"/>
              <a:t>と伊弉</a:t>
            </a:r>
            <a:r>
              <a:rPr lang="ja-JP" altLang="en-US" sz="1000" dirty="0"/>
              <a:t>丑</a:t>
            </a:r>
            <a:r>
              <a:rPr lang="en-US" altLang="ja-JP" sz="1000" dirty="0"/>
              <a:t>(</a:t>
            </a:r>
            <a:r>
              <a:rPr lang="ja-JP" altLang="en-US" sz="1000" dirty="0"/>
              <a:t>いざなみ</a:t>
            </a:r>
            <a:r>
              <a:rPr lang="en-US" altLang="ja-JP" sz="1000" dirty="0"/>
              <a:t>)</a:t>
            </a:r>
            <a:r>
              <a:rPr lang="ja-JP" altLang="en-US" sz="1000" dirty="0"/>
              <a:t>が</a:t>
            </a:r>
            <a:r>
              <a:rPr lang="en-US" altLang="ja-JP" sz="1000" dirty="0"/>
              <a:t>〈</a:t>
            </a:r>
            <a:r>
              <a:rPr lang="ja-JP" altLang="en-US" sz="1000" dirty="0"/>
              <a:t>天の浮橋</a:t>
            </a:r>
            <a:r>
              <a:rPr lang="en-US" altLang="ja-JP" sz="1000" dirty="0"/>
              <a:t>〉</a:t>
            </a:r>
            <a:r>
              <a:rPr lang="ja-JP" altLang="en-US" sz="1000" dirty="0"/>
              <a:t>の上に立って矛で下界をかきまぜ，最初の陸地を創造したと物語られているが，これも虹を示すと考えられる。</a:t>
            </a:r>
          </a:p>
          <a:p>
            <a:r>
              <a:rPr lang="ja-JP" altLang="en-US" sz="1000" dirty="0"/>
              <a:t>　虹を巨大な蛇と見なす観念も，古代中国など多くの地域に見られる。オーストラリアのアボリジニーのあいだでは，</a:t>
            </a:r>
            <a:r>
              <a:rPr lang="en-US" altLang="ja-JP" sz="1000" dirty="0"/>
              <a:t>〈</a:t>
            </a:r>
            <a:r>
              <a:rPr lang="ja-JP" altLang="en-US" sz="1000" dirty="0"/>
              <a:t>虹蛇</a:t>
            </a:r>
            <a:r>
              <a:rPr lang="en-US" altLang="ja-JP" sz="1000" dirty="0"/>
              <a:t>〉</a:t>
            </a:r>
            <a:r>
              <a:rPr lang="ja-JP" altLang="en-US" sz="1000" dirty="0"/>
              <a:t>は一般に世界を創造した最高神で，男女両性を具有し，水と豊穣をつかさどり，呪医たちに能力を授けると信じられている。アフリカ西海岸のヨルバ族の信仰では，虹は地下に住む大蛇で，空に現れるのは水を飲むためとされている。西アフリカのエウェ語を話す人びとのあいだでは，虹は海中に住む大蛇で，尾を下にして海面に立ち，空の水を飲むと信じられている。南アメリカの原住民の多くに共通して見いだされる神話によれば，虹はもとは小さな水蛇だったが，</a:t>
            </a:r>
            <a:r>
              <a:rPr lang="en-US" altLang="ja-JP" sz="1000" dirty="0"/>
              <a:t>1</a:t>
            </a:r>
            <a:r>
              <a:rPr lang="ja-JP" altLang="en-US" sz="1000" dirty="0"/>
              <a:t>人の少女に捕らえられ飼われているうちに，たちまち巨大に成長し，世界中を人間をのみながらまわった。しまいに鳥たちが協力してこの怪物を殺し，その血にめいめいが羽を浸したので，そのときから鳥たちは，さまざまな色彩の美しい羽毛によって種類が区別されるようになった。</a:t>
            </a:r>
          </a:p>
          <a:p>
            <a:r>
              <a:rPr lang="ja-JP" altLang="en-US" sz="1000" dirty="0"/>
              <a:t>　古代中国では，虹は不吉な現象で，決して指さしてはならぬとされていたが，北アメリカでも，ダコタ族やホピ族などのあいだで，虹を指さすことはタブーとされている。ヨーロッパには，虹の下を通り抜けると男が女に，女が男に変わるという言い伝えが広く見いだされる。ルーマニアの民間信仰によれば，虹の両端は常に川面に接している。その端のところに四つ</a:t>
            </a:r>
            <a:r>
              <a:rPr lang="ja-JP" altLang="en-US" sz="1000" dirty="0" err="1"/>
              <a:t>ば</a:t>
            </a:r>
            <a:r>
              <a:rPr lang="ja-JP" altLang="en-US" sz="1000" dirty="0"/>
              <a:t>いではっていき，そこの水を飲めば，だれでも性が変わるという。ヨーロッパにはまた，虹の端が地面に接する所には，黄金の詰まった壺など宝物が見いだされるという言い伝えも広く流布している。虹の端に宝があるという信仰は，マレー半島などにも見いだされ，セマン族は，虹の端の触れた場所を不吉と見なしている。      　吉田 敦彦</a:t>
            </a:r>
          </a:p>
          <a:p>
            <a:endParaRPr kumimoji="1" lang="ja-JP" altLang="en-US" sz="1000" dirty="0"/>
          </a:p>
        </p:txBody>
      </p:sp>
    </p:spTree>
    <p:extLst>
      <p:ext uri="{BB962C8B-B14F-4D97-AF65-F5344CB8AC3E}">
        <p14:creationId xmlns:p14="http://schemas.microsoft.com/office/powerpoint/2010/main" val="346697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695400" y="115094"/>
            <a:ext cx="10972800" cy="1143000"/>
          </a:xfrm>
        </p:spPr>
        <p:txBody>
          <a:bodyPr/>
          <a:lstStyle/>
          <a:p>
            <a:pPr eaLnBrk="1" hangingPunct="1"/>
            <a:r>
              <a:rPr lang="ja-JP" altLang="en-US" dirty="0"/>
              <a:t>なぜ文献調査を学ぶのか？</a:t>
            </a:r>
          </a:p>
        </p:txBody>
      </p:sp>
      <p:sp>
        <p:nvSpPr>
          <p:cNvPr id="18" name="角丸四角形吹き出し 17"/>
          <p:cNvSpPr/>
          <p:nvPr/>
        </p:nvSpPr>
        <p:spPr>
          <a:xfrm>
            <a:off x="3503712" y="1124744"/>
            <a:ext cx="5976936" cy="1272381"/>
          </a:xfrm>
          <a:prstGeom prst="wedgeRoundRectCallout">
            <a:avLst>
              <a:gd name="adj1" fmla="val -60931"/>
              <a:gd name="adj2" fmla="val 331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この研究は世紀の大発見になるぞ</a:t>
            </a:r>
          </a:p>
        </p:txBody>
      </p:sp>
      <p:sp>
        <p:nvSpPr>
          <p:cNvPr id="19" name="角丸四角形吹き出し 18"/>
          <p:cNvSpPr/>
          <p:nvPr/>
        </p:nvSpPr>
        <p:spPr>
          <a:xfrm>
            <a:off x="3911624" y="2636912"/>
            <a:ext cx="5114925" cy="1127125"/>
          </a:xfrm>
          <a:prstGeom prst="wedgeRoundRectCallout">
            <a:avLst>
              <a:gd name="adj1" fmla="val -70593"/>
              <a:gd name="adj2" fmla="val 111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さっそく発表しよう！</a:t>
            </a:r>
          </a:p>
        </p:txBody>
      </p:sp>
      <p:pic>
        <p:nvPicPr>
          <p:cNvPr id="1025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40" y="1290551"/>
            <a:ext cx="1603375" cy="256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角丸四角形吹き出し 14"/>
          <p:cNvSpPr/>
          <p:nvPr/>
        </p:nvSpPr>
        <p:spPr>
          <a:xfrm>
            <a:off x="1127448" y="4293096"/>
            <a:ext cx="6840017" cy="1584177"/>
          </a:xfrm>
          <a:prstGeom prst="wedgeRoundRectCallout">
            <a:avLst>
              <a:gd name="adj1" fmla="val 76462"/>
              <a:gd name="adj2" fmla="val -719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残念ですが，あなたの研究は，既に発表されています。</a:t>
            </a:r>
            <a:endParaRPr lang="en-US" altLang="ja-JP" sz="3600" dirty="0">
              <a:solidFill>
                <a:schemeClr val="tx1"/>
              </a:solidFill>
            </a:endParaRPr>
          </a:p>
        </p:txBody>
      </p:sp>
      <p:pic>
        <p:nvPicPr>
          <p:cNvPr id="8" name="Picture 9" descr="監督官のイラスト（男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74" y="2543865"/>
            <a:ext cx="29051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845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fade">
                                      <p:cBhvr>
                                        <p:cTn id="7" dur="500"/>
                                        <p:tgtEl>
                                          <p:spTgt spid="102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808" y="44624"/>
            <a:ext cx="10972800" cy="1143000"/>
          </a:xfrm>
        </p:spPr>
        <p:txBody>
          <a:bodyPr/>
          <a:lstStyle/>
          <a:p>
            <a:r>
              <a:rPr kumimoji="1" lang="ja-JP" altLang="en-US" b="1" dirty="0"/>
              <a:t>日本大百科全書</a:t>
            </a:r>
          </a:p>
        </p:txBody>
      </p:sp>
      <p:sp>
        <p:nvSpPr>
          <p:cNvPr id="3" name="コンテンツ プレースホルダー 2"/>
          <p:cNvSpPr>
            <a:spLocks noGrp="1"/>
          </p:cNvSpPr>
          <p:nvPr>
            <p:ph idx="1"/>
          </p:nvPr>
        </p:nvSpPr>
        <p:spPr>
          <a:xfrm>
            <a:off x="385156" y="692696"/>
            <a:ext cx="11593288" cy="4351338"/>
          </a:xfrm>
        </p:spPr>
        <p:txBody>
          <a:bodyPr>
            <a:noAutofit/>
          </a:bodyPr>
          <a:lstStyle/>
          <a:p>
            <a:r>
              <a:rPr lang="ja-JP" altLang="en-US" sz="800" dirty="0"/>
              <a:t>虹　</a:t>
            </a:r>
          </a:p>
          <a:p>
            <a:r>
              <a:rPr lang="ja-JP" altLang="en-US" sz="800" dirty="0"/>
              <a:t>にじ</a:t>
            </a:r>
          </a:p>
          <a:p>
            <a:r>
              <a:rPr lang="en-US" altLang="ja-JP" sz="800" dirty="0"/>
              <a:t>rainbow</a:t>
            </a:r>
            <a:r>
              <a:rPr lang="ja-JP" altLang="en-US" sz="800" dirty="0"/>
              <a:t>　雨上がりのときなどに、太陽と反対方向に現れる色のついた光の輪。太陽の光が雨滴の中で屈折し反射してできる。月の光でもできるが、太陽のときに比べ色が薄い。</a:t>
            </a:r>
          </a:p>
          <a:p>
            <a:r>
              <a:rPr lang="ja-JP" altLang="en-US" sz="800" dirty="0"/>
              <a:t> </a:t>
            </a:r>
            <a:r>
              <a:rPr lang="en-US" altLang="ja-JP" sz="800" dirty="0"/>
              <a:t>〔</a:t>
            </a:r>
            <a:r>
              <a:rPr lang="ja-JP" altLang="en-US" sz="800" dirty="0"/>
              <a:t>虹の種類</a:t>
            </a:r>
            <a:r>
              <a:rPr lang="en-US" altLang="ja-JP" sz="800" dirty="0"/>
              <a:t>〕</a:t>
            </a:r>
            <a:r>
              <a:rPr lang="ja-JP" altLang="en-US" sz="800" dirty="0"/>
              <a:t>虹には主虹</a:t>
            </a:r>
            <a:r>
              <a:rPr lang="en-US" altLang="ja-JP" sz="800" dirty="0"/>
              <a:t>(</a:t>
            </a:r>
            <a:r>
              <a:rPr lang="ja-JP" altLang="en-US" sz="800" dirty="0" err="1"/>
              <a:t>しゆにじ</a:t>
            </a:r>
            <a:r>
              <a:rPr lang="en-US" altLang="ja-JP" sz="800" dirty="0"/>
              <a:t>)</a:t>
            </a:r>
            <a:r>
              <a:rPr lang="ja-JP" altLang="en-US" sz="800" dirty="0" err="1"/>
              <a:t>、</a:t>
            </a:r>
            <a:r>
              <a:rPr lang="ja-JP" altLang="en-US" sz="800" dirty="0"/>
              <a:t>副虹</a:t>
            </a:r>
            <a:r>
              <a:rPr lang="en-US" altLang="ja-JP" sz="800" dirty="0"/>
              <a:t>(</a:t>
            </a:r>
            <a:r>
              <a:rPr lang="ja-JP" altLang="en-US" sz="800" dirty="0"/>
              <a:t>ふくに</a:t>
            </a:r>
            <a:r>
              <a:rPr lang="ja-JP" altLang="en-US" sz="800" dirty="0" err="1"/>
              <a:t>じ</a:t>
            </a:r>
            <a:r>
              <a:rPr lang="en-US" altLang="ja-JP" sz="800" dirty="0"/>
              <a:t>)</a:t>
            </a:r>
            <a:r>
              <a:rPr lang="ja-JP" altLang="en-US" sz="800" dirty="0"/>
              <a:t>などのほか次の各種がある。</a:t>
            </a:r>
            <a:r>
              <a:rPr lang="en-US" altLang="ja-JP" sz="800" dirty="0"/>
              <a:t>(1)</a:t>
            </a:r>
            <a:r>
              <a:rPr lang="ja-JP" altLang="en-US" sz="800" dirty="0"/>
              <a:t>主虹　太陽と観測者を結んだ線の延長方向の点を対日点というが、この対日点を中心として半径約</a:t>
            </a:r>
            <a:r>
              <a:rPr lang="en-US" altLang="ja-JP" sz="800" dirty="0"/>
              <a:t>42</a:t>
            </a:r>
            <a:r>
              <a:rPr lang="ja-JP" altLang="en-US" sz="800" dirty="0"/>
              <a:t>度（赤色の部分）で、輪の外側が赤、内側がすみれ色でその幅が約二度の虹である。普通によく見られる虹であるが、いわゆる「虹の七色」（赤、橙</a:t>
            </a:r>
            <a:r>
              <a:rPr lang="en-US" altLang="ja-JP" sz="800" dirty="0"/>
              <a:t>(</a:t>
            </a:r>
            <a:r>
              <a:rPr lang="ja-JP" altLang="en-US" sz="800" dirty="0"/>
              <a:t>だいだい</a:t>
            </a:r>
            <a:r>
              <a:rPr lang="en-US" altLang="ja-JP" sz="800" dirty="0"/>
              <a:t>)</a:t>
            </a:r>
            <a:r>
              <a:rPr lang="ja-JP" altLang="en-US" sz="800" dirty="0" err="1"/>
              <a:t>、</a:t>
            </a:r>
            <a:r>
              <a:rPr lang="ja-JP" altLang="en-US" sz="800" dirty="0"/>
              <a:t>黄、緑、青、藍</a:t>
            </a:r>
            <a:r>
              <a:rPr lang="en-US" altLang="ja-JP" sz="800" dirty="0"/>
              <a:t>(</a:t>
            </a:r>
            <a:r>
              <a:rPr lang="ja-JP" altLang="en-US" sz="800" dirty="0"/>
              <a:t>あい</a:t>
            </a:r>
            <a:r>
              <a:rPr lang="en-US" altLang="ja-JP" sz="800" dirty="0"/>
              <a:t>)</a:t>
            </a:r>
            <a:r>
              <a:rPr lang="ja-JP" altLang="en-US" sz="800" dirty="0" err="1"/>
              <a:t>、</a:t>
            </a:r>
            <a:r>
              <a:rPr lang="ja-JP" altLang="en-US" sz="800" dirty="0"/>
              <a:t>すみれ色）全部が同時に現れることは非常にまれである。どの色が現れやすいかは雨滴の大きさによる。大きい雨滴（直径</a:t>
            </a:r>
            <a:r>
              <a:rPr lang="en-US" altLang="ja-JP" sz="800" dirty="0"/>
              <a:t>1〜2</a:t>
            </a:r>
            <a:r>
              <a:rPr lang="ja-JP" altLang="en-US" sz="800" dirty="0"/>
              <a:t>ミリ）のときは、赤、橙、緑、すみれ色がはっきり出る。また小さい雨滴（直径</a:t>
            </a:r>
            <a:r>
              <a:rPr lang="en-US" altLang="ja-JP" sz="800" dirty="0"/>
              <a:t>0.2〜0.3</a:t>
            </a:r>
            <a:r>
              <a:rPr lang="ja-JP" altLang="en-US" sz="800" dirty="0"/>
              <a:t>ミリ）のときは橙、緑の二色くらいとなり、虹の幅も広くなる。</a:t>
            </a:r>
            <a:r>
              <a:rPr lang="en-US" altLang="ja-JP" sz="800" dirty="0"/>
              <a:t>(2)</a:t>
            </a:r>
            <a:r>
              <a:rPr lang="ja-JP" altLang="en-US" sz="800" dirty="0"/>
              <a:t>副虹　主虹より一回り大きい虹で、対日点を中心として半径約</a:t>
            </a:r>
            <a:r>
              <a:rPr lang="en-US" altLang="ja-JP" sz="800" dirty="0"/>
              <a:t>51</a:t>
            </a:r>
            <a:r>
              <a:rPr lang="ja-JP" altLang="en-US" sz="800" dirty="0"/>
              <a:t>度（赤色の部分）である。色の配列は主虹とは逆で、内側が赤、外側がすみれ色でその幅は主虹の約</a:t>
            </a:r>
            <a:r>
              <a:rPr lang="en-US" altLang="ja-JP" sz="800" dirty="0"/>
              <a:t>2</a:t>
            </a:r>
            <a:r>
              <a:rPr lang="ja-JP" altLang="en-US" sz="800" dirty="0"/>
              <a:t>倍（約</a:t>
            </a:r>
            <a:r>
              <a:rPr lang="en-US" altLang="ja-JP" sz="800" dirty="0"/>
              <a:t>4</a:t>
            </a:r>
            <a:r>
              <a:rPr lang="ja-JP" altLang="en-US" sz="800" dirty="0"/>
              <a:t>度）である。主虹より薄いので、うっかりすると見落としてしまう。色も不鮮明で白い光の帯に見えることもある。主虹は雨滴の内面で太陽光が</a:t>
            </a:r>
            <a:r>
              <a:rPr lang="en-US" altLang="ja-JP" sz="800" dirty="0"/>
              <a:t>1</a:t>
            </a:r>
            <a:r>
              <a:rPr lang="ja-JP" altLang="en-US" sz="800" dirty="0"/>
              <a:t>回反射して出てきたものであるが、副虹の場合には</a:t>
            </a:r>
            <a:r>
              <a:rPr lang="en-US" altLang="ja-JP" sz="800" dirty="0"/>
              <a:t>2</a:t>
            </a:r>
            <a:r>
              <a:rPr lang="ja-JP" altLang="en-US" sz="800" dirty="0"/>
              <a:t>回反射してできる。</a:t>
            </a:r>
          </a:p>
          <a:p>
            <a:r>
              <a:rPr lang="ja-JP" altLang="en-US" sz="800" dirty="0"/>
              <a:t> 　虹あるいは虹の写真を見て感じるのは、虹の内側の空が比較的明るく見えることである。さらに細かくみると、副虹の外側の空も明るく見える。主虹の内側や副虹の外側が比較的明るく見えるのは、内側や外側に浮かんでいる雨滴の内部で反射した太陽光が目のほうへ戻ってくるためである。</a:t>
            </a:r>
            <a:r>
              <a:rPr lang="en-US" altLang="ja-JP" sz="800" dirty="0"/>
              <a:t>(3)</a:t>
            </a:r>
            <a:r>
              <a:rPr lang="ja-JP" altLang="en-US" sz="800" dirty="0"/>
              <a:t>過剰虹（または干渉虹）　主虹の内側のすみれ色のすぐ近くにふたたび赤色や緑色の虹が部分的に現れる虹。この虹は主虹の脚</a:t>
            </a:r>
            <a:r>
              <a:rPr lang="en-US" altLang="ja-JP" sz="800" dirty="0"/>
              <a:t>(</a:t>
            </a:r>
            <a:r>
              <a:rPr lang="ja-JP" altLang="en-US" sz="800" dirty="0"/>
              <a:t>あし</a:t>
            </a:r>
            <a:r>
              <a:rPr lang="en-US" altLang="ja-JP" sz="800" dirty="0"/>
              <a:t>)</a:t>
            </a:r>
            <a:r>
              <a:rPr lang="ja-JP" altLang="en-US" sz="800" dirty="0"/>
              <a:t>の部分（下部）よりも頂</a:t>
            </a:r>
            <a:r>
              <a:rPr lang="en-US" altLang="ja-JP" sz="800" dirty="0"/>
              <a:t>(</a:t>
            </a:r>
            <a:r>
              <a:rPr lang="ja-JP" altLang="en-US" sz="800" dirty="0"/>
              <a:t>いただき</a:t>
            </a:r>
            <a:r>
              <a:rPr lang="en-US" altLang="ja-JP" sz="800" dirty="0"/>
              <a:t>)</a:t>
            </a:r>
            <a:r>
              <a:rPr lang="ja-JP" altLang="en-US" sz="800" dirty="0"/>
              <a:t>に近い部分（上部）に現れやすい。光の屈折や反射に干渉が加わって生じた虹であることから干渉虹ともいう。主虹の方向、すなわち対日点から半径約</a:t>
            </a:r>
            <a:r>
              <a:rPr lang="en-US" altLang="ja-JP" sz="800" dirty="0"/>
              <a:t>42</a:t>
            </a:r>
            <a:r>
              <a:rPr lang="ja-JP" altLang="en-US" sz="800" dirty="0"/>
              <a:t>度のすぐ近くの角度で雨滴から出る光が互いに干渉して弱め合ったり、強め合ったりして目に入るためにできる。副虹の外側にもできるが、これはきわめてまれである。</a:t>
            </a:r>
            <a:r>
              <a:rPr lang="en-US" altLang="ja-JP" sz="800" dirty="0"/>
              <a:t>(4)</a:t>
            </a:r>
            <a:r>
              <a:rPr lang="ja-JP" altLang="en-US" sz="800" dirty="0"/>
              <a:t>反射光虹　主虹の脚（下部）の位置から立ち上がり、主虹より高い位置により円い虹として出る虹。色の配列は主虹と同じである。観測者の背後に海や湖などの水面があって、太陽光線がいったん水面で反射し、その反射光の反射対日点の周り</a:t>
            </a:r>
            <a:r>
              <a:rPr lang="en-US" altLang="ja-JP" sz="800" dirty="0"/>
              <a:t>42</a:t>
            </a:r>
            <a:r>
              <a:rPr lang="ja-JP" altLang="en-US" sz="800" dirty="0"/>
              <a:t>度にできた虹で、反射光主虹ともいう。副虹の脚（下部）の位置から立ち上がる反射光副虹もできることがある。反射光虹とは別に反射虹がある。これは、観測者の前面に湖などの水面があり、虹がいったん水面で反射して目に入ったものである。これは空の虹がそのまま水面で反射したものではなく、別の雨滴にできた虹が水面で反射したものである。</a:t>
            </a:r>
            <a:r>
              <a:rPr lang="en-US" altLang="ja-JP" sz="800" dirty="0"/>
              <a:t>(5)</a:t>
            </a:r>
            <a:r>
              <a:rPr lang="ja-JP" altLang="en-US" sz="800" dirty="0"/>
              <a:t>霧虹</a:t>
            </a:r>
            <a:r>
              <a:rPr lang="en-US" altLang="ja-JP" sz="800" dirty="0"/>
              <a:t>(</a:t>
            </a:r>
            <a:r>
              <a:rPr lang="ja-JP" altLang="en-US" sz="800" dirty="0"/>
              <a:t>きりに</a:t>
            </a:r>
            <a:r>
              <a:rPr lang="ja-JP" altLang="en-US" sz="800" dirty="0" err="1"/>
              <a:t>じ</a:t>
            </a:r>
            <a:r>
              <a:rPr lang="en-US" altLang="ja-JP" sz="800" dirty="0"/>
              <a:t>)</a:t>
            </a:r>
            <a:r>
              <a:rPr lang="ja-JP" altLang="en-US" sz="800" dirty="0"/>
              <a:t>　霧の幕の上に現れる虹。霧粒</a:t>
            </a:r>
            <a:r>
              <a:rPr lang="en-US" altLang="ja-JP" sz="800" dirty="0"/>
              <a:t>(</a:t>
            </a:r>
            <a:r>
              <a:rPr lang="ja-JP" altLang="en-US" sz="800" dirty="0"/>
              <a:t>きり</a:t>
            </a:r>
            <a:r>
              <a:rPr lang="ja-JP" altLang="en-US" sz="800" dirty="0" err="1"/>
              <a:t>つぶ</a:t>
            </a:r>
            <a:r>
              <a:rPr lang="en-US" altLang="ja-JP" sz="800" dirty="0"/>
              <a:t>)</a:t>
            </a:r>
            <a:r>
              <a:rPr lang="ja-JP" altLang="en-US" sz="800" dirty="0"/>
              <a:t>は雨粒に比べて小さいので、太陽光は霧粒の中で屈折反射しさらに回折によって虹ができる。対日点を中心として半径約</a:t>
            </a:r>
            <a:r>
              <a:rPr lang="en-US" altLang="ja-JP" sz="800" dirty="0"/>
              <a:t>42</a:t>
            </a:r>
            <a:r>
              <a:rPr lang="ja-JP" altLang="en-US" sz="800" dirty="0"/>
              <a:t>度の白い帯になる。虹の幅は通常の虹より広く</a:t>
            </a:r>
            <a:r>
              <a:rPr lang="en-US" altLang="ja-JP" sz="800" dirty="0"/>
              <a:t>2</a:t>
            </a:r>
            <a:r>
              <a:rPr lang="ja-JP" altLang="en-US" sz="800" dirty="0"/>
              <a:t>倍くらいである。しかしよく見ると外側に薄い赤、内側に薄い青が見られる。色が薄いので白虹</a:t>
            </a:r>
            <a:r>
              <a:rPr lang="en-US" altLang="ja-JP" sz="800" dirty="0"/>
              <a:t>(</a:t>
            </a:r>
            <a:r>
              <a:rPr lang="ja-JP" altLang="en-US" sz="800" dirty="0" err="1"/>
              <a:t>しろにじ</a:t>
            </a:r>
            <a:r>
              <a:rPr lang="en-US" altLang="ja-JP" sz="800" dirty="0"/>
              <a:t>)</a:t>
            </a:r>
            <a:r>
              <a:rPr lang="ja-JP" altLang="en-US" sz="800" dirty="0"/>
              <a:t>ということもある。</a:t>
            </a:r>
          </a:p>
          <a:p>
            <a:r>
              <a:rPr lang="ja-JP" altLang="en-US" sz="800" dirty="0"/>
              <a:t> 　霧虹は御光</a:t>
            </a:r>
            <a:r>
              <a:rPr lang="en-US" altLang="ja-JP" sz="800" dirty="0"/>
              <a:t>(</a:t>
            </a:r>
            <a:r>
              <a:rPr lang="ja-JP" altLang="en-US" sz="800" dirty="0"/>
              <a:t>ごこう</a:t>
            </a:r>
            <a:r>
              <a:rPr lang="en-US" altLang="ja-JP" sz="800" dirty="0"/>
              <a:t>)</a:t>
            </a:r>
            <a:r>
              <a:rPr lang="ja-JP" altLang="en-US" sz="800" dirty="0"/>
              <a:t>（またはブロッケンの妖怪</a:t>
            </a:r>
            <a:r>
              <a:rPr lang="en-US" altLang="ja-JP" sz="800" dirty="0"/>
              <a:t>(</a:t>
            </a:r>
            <a:r>
              <a:rPr lang="ja-JP" altLang="en-US" sz="800" dirty="0"/>
              <a:t>ようかい</a:t>
            </a:r>
            <a:r>
              <a:rPr lang="en-US" altLang="ja-JP" sz="800" dirty="0"/>
              <a:t>)</a:t>
            </a:r>
            <a:r>
              <a:rPr lang="ja-JP" altLang="en-US" sz="800" dirty="0"/>
              <a:t>）と同時に現れることがある。飛行機の窓から下の雲海を見下ろしたとき、雲海の上に飛行機の影が映り、そのすぐ周りに色のついた光の輪が現れる。これは御光である。さらにその周りに大きな白い光の輪が現れる。これが霧虹（この場合雲虹</a:t>
            </a:r>
            <a:r>
              <a:rPr lang="en-US" altLang="ja-JP" sz="800" dirty="0"/>
              <a:t>(</a:t>
            </a:r>
            <a:r>
              <a:rPr lang="ja-JP" altLang="en-US" sz="800" dirty="0" err="1"/>
              <a:t>くもにじ</a:t>
            </a:r>
            <a:r>
              <a:rPr lang="en-US" altLang="ja-JP" sz="800" dirty="0"/>
              <a:t>)</a:t>
            </a:r>
            <a:r>
              <a:rPr lang="ja-JP" altLang="en-US" sz="800" dirty="0"/>
              <a:t>）で、虹の形は普通、線形または楕円</a:t>
            </a:r>
            <a:r>
              <a:rPr lang="en-US" altLang="ja-JP" sz="800" dirty="0"/>
              <a:t>(</a:t>
            </a:r>
            <a:r>
              <a:rPr lang="ja-JP" altLang="en-US" sz="800" dirty="0"/>
              <a:t>だえん</a:t>
            </a:r>
            <a:r>
              <a:rPr lang="en-US" altLang="ja-JP" sz="800" dirty="0"/>
              <a:t>)</a:t>
            </a:r>
            <a:r>
              <a:rPr lang="ja-JP" altLang="en-US" sz="800" dirty="0"/>
              <a:t>形となる。これは目と雲海上の対日点を結ぶ半径約</a:t>
            </a:r>
            <a:r>
              <a:rPr lang="en-US" altLang="ja-JP" sz="800" dirty="0"/>
              <a:t>42</a:t>
            </a:r>
            <a:r>
              <a:rPr lang="ja-JP" altLang="en-US" sz="800" dirty="0"/>
              <a:t>度の円錐</a:t>
            </a:r>
            <a:r>
              <a:rPr lang="en-US" altLang="ja-JP" sz="800" dirty="0"/>
              <a:t>(</a:t>
            </a:r>
            <a:r>
              <a:rPr lang="ja-JP" altLang="en-US" sz="800" dirty="0"/>
              <a:t>えんすい</a:t>
            </a:r>
            <a:r>
              <a:rPr lang="en-US" altLang="ja-JP" sz="800" dirty="0"/>
              <a:t>)</a:t>
            </a:r>
            <a:r>
              <a:rPr lang="ja-JP" altLang="en-US" sz="800" dirty="0"/>
              <a:t>が雲海と切り合った曲線である。この切り口は太陽の高さが</a:t>
            </a:r>
            <a:r>
              <a:rPr lang="en-US" altLang="ja-JP" sz="800" dirty="0"/>
              <a:t>42</a:t>
            </a:r>
            <a:r>
              <a:rPr lang="ja-JP" altLang="en-US" sz="800" dirty="0"/>
              <a:t>度以上になると楕円になり、さらに高くなると円に近づく。</a:t>
            </a:r>
          </a:p>
          <a:p>
            <a:r>
              <a:rPr lang="ja-JP" altLang="en-US" sz="800" dirty="0"/>
              <a:t> 　霧虹には過剰虹ができることがある。霧虹と過剰虹の中間の黒い帯の角度、すなわち対日点からの角度を測って霧粒の直径を計算することができる。霧虹は気温が零下</a:t>
            </a:r>
            <a:r>
              <a:rPr lang="en-US" altLang="ja-JP" sz="800" dirty="0"/>
              <a:t>10℃</a:t>
            </a:r>
            <a:r>
              <a:rPr lang="ja-JP" altLang="en-US" sz="800" dirty="0"/>
              <a:t>くらいのときでも現れる。この場合の霧は氷晶ではなく、過冷却した水粒であることがわかる。</a:t>
            </a:r>
            <a:r>
              <a:rPr lang="en-US" altLang="ja-JP" sz="800" dirty="0"/>
              <a:t>(6)</a:t>
            </a:r>
            <a:r>
              <a:rPr lang="ja-JP" altLang="en-US" sz="800" dirty="0"/>
              <a:t>月の虹　月を光源としてできる虹。月の虹は非常に薄く、白色に見える。しかしカラーフィルムで撮影すると着色された映像が得られるという。月の虹は月の暈</a:t>
            </a:r>
            <a:r>
              <a:rPr lang="en-US" altLang="ja-JP" sz="800" dirty="0"/>
              <a:t>(</a:t>
            </a:r>
            <a:r>
              <a:rPr lang="ja-JP" altLang="en-US" sz="800" dirty="0" err="1"/>
              <a:t>かさ</a:t>
            </a:r>
            <a:r>
              <a:rPr lang="en-US" altLang="ja-JP" sz="800" dirty="0"/>
              <a:t>)</a:t>
            </a:r>
            <a:r>
              <a:rPr lang="ja-JP" altLang="en-US" sz="800" dirty="0"/>
              <a:t>と間違いやすいが、月の虹は月を背にした側に出るので月の暈と区別できる。</a:t>
            </a:r>
            <a:r>
              <a:rPr lang="en-US" altLang="ja-JP" sz="800" dirty="0"/>
              <a:t>(7)</a:t>
            </a:r>
            <a:r>
              <a:rPr lang="ja-JP" altLang="en-US" sz="800" dirty="0"/>
              <a:t>水平虹　水面に浮かんだ塵埃</a:t>
            </a:r>
            <a:r>
              <a:rPr lang="en-US" altLang="ja-JP" sz="800" dirty="0"/>
              <a:t>(</a:t>
            </a:r>
            <a:r>
              <a:rPr lang="ja-JP" altLang="en-US" sz="800" dirty="0"/>
              <a:t>じんあい</a:t>
            </a:r>
            <a:r>
              <a:rPr lang="en-US" altLang="ja-JP" sz="800" dirty="0"/>
              <a:t>)</a:t>
            </a:r>
            <a:r>
              <a:rPr lang="ja-JP" altLang="en-US" sz="800" dirty="0"/>
              <a:t>などに、朝方に露がつき、その露に太陽光が屈折反射してできた虹。この虹は水平になる。</a:t>
            </a:r>
            <a:r>
              <a:rPr lang="en-US" altLang="ja-JP" sz="800" dirty="0"/>
              <a:t>(8)</a:t>
            </a:r>
            <a:r>
              <a:rPr lang="ja-JP" altLang="en-US" sz="800" dirty="0"/>
              <a:t>赤虹</a:t>
            </a:r>
            <a:r>
              <a:rPr lang="en-US" altLang="ja-JP" sz="800" dirty="0"/>
              <a:t>(</a:t>
            </a:r>
            <a:r>
              <a:rPr lang="ja-JP" altLang="en-US" sz="800" dirty="0" err="1"/>
              <a:t>あかにじ</a:t>
            </a:r>
            <a:r>
              <a:rPr lang="en-US" altLang="ja-JP" sz="800" dirty="0"/>
              <a:t>)</a:t>
            </a:r>
            <a:r>
              <a:rPr lang="ja-JP" altLang="en-US" sz="800" dirty="0" err="1"/>
              <a:t>、</a:t>
            </a:r>
            <a:r>
              <a:rPr lang="ja-JP" altLang="en-US" sz="800" dirty="0"/>
              <a:t>赤外虹</a:t>
            </a:r>
            <a:r>
              <a:rPr lang="en-US" altLang="ja-JP" sz="800" dirty="0"/>
              <a:t>(</a:t>
            </a:r>
            <a:r>
              <a:rPr lang="ja-JP" altLang="en-US" sz="800" dirty="0"/>
              <a:t>せきがいに</a:t>
            </a:r>
            <a:r>
              <a:rPr lang="ja-JP" altLang="en-US" sz="800" dirty="0" err="1"/>
              <a:t>じ</a:t>
            </a:r>
            <a:r>
              <a:rPr lang="en-US" altLang="ja-JP" sz="800" dirty="0"/>
              <a:t>)</a:t>
            </a:r>
            <a:r>
              <a:rPr lang="ja-JP" altLang="en-US" sz="800" dirty="0"/>
              <a:t>　夕方太陽が水平線に沈むころ東側の空の雲に出る赤色の虹。雲に出る虹は白虹に近いのが本来の姿であるが、日没ごろは太陽光は長い距離の大気を通過してくるために散乱によって青色を失い、赤色となる。そのため虹も白虹でなく赤虹となる。赤外線フィルムおよび赤外線用フィルターを組み合わせて、光の波長</a:t>
            </a:r>
            <a:r>
              <a:rPr lang="en-US" altLang="ja-JP" sz="800" dirty="0"/>
              <a:t>800〜930</a:t>
            </a:r>
            <a:r>
              <a:rPr lang="ja-JP" altLang="en-US" sz="800" dirty="0"/>
              <a:t>ナノメートル（一ナノメートルは</a:t>
            </a:r>
            <a:r>
              <a:rPr lang="en-US" altLang="ja-JP" sz="800" dirty="0"/>
              <a:t>10</a:t>
            </a:r>
            <a:r>
              <a:rPr lang="ja-JP" altLang="en-US" sz="800" dirty="0"/>
              <a:t>億分の</a:t>
            </a:r>
            <a:r>
              <a:rPr lang="en-US" altLang="ja-JP" sz="800" dirty="0"/>
              <a:t>1</a:t>
            </a:r>
            <a:r>
              <a:rPr lang="ja-JP" altLang="en-US" sz="800" dirty="0"/>
              <a:t>メートル）のみに感光するように調整して虹を撮影すると、肉眼では見えない赤外線領域にも虹が出ることが</a:t>
            </a:r>
            <a:r>
              <a:rPr lang="en-US" altLang="ja-JP" sz="800" dirty="0"/>
              <a:t>1971</a:t>
            </a:r>
            <a:r>
              <a:rPr lang="ja-JP" altLang="en-US" sz="800" dirty="0"/>
              <a:t>年ごろ判明した。</a:t>
            </a:r>
          </a:p>
          <a:p>
            <a:r>
              <a:rPr lang="ja-JP" altLang="en-US" sz="800" dirty="0"/>
              <a:t> </a:t>
            </a:r>
            <a:r>
              <a:rPr lang="en-US" altLang="ja-JP" sz="800" dirty="0"/>
              <a:t>〔</a:t>
            </a:r>
            <a:r>
              <a:rPr lang="ja-JP" altLang="en-US" sz="800" dirty="0"/>
              <a:t>その他の虹</a:t>
            </a:r>
            <a:r>
              <a:rPr lang="en-US" altLang="ja-JP" sz="800" dirty="0"/>
              <a:t>〕</a:t>
            </a:r>
            <a:r>
              <a:rPr lang="ja-JP" altLang="en-US" sz="800" dirty="0"/>
              <a:t>虹が出る場所としては、自然現象としての虹のほかに、ホースやスプリンクラーの散水や噴水の際、また滝のしぶき、芝生に降りた露、クモの巣に付着した水滴などによっても現れる。なお虹の観察法としては色の配列の順序や角度判定がある。腕を前に伸ばして指をいっぱいに広げると、親指の先と小指の先とを結ぶ幅が約</a:t>
            </a:r>
            <a:r>
              <a:rPr lang="en-US" altLang="ja-JP" sz="800" dirty="0"/>
              <a:t>20</a:t>
            </a:r>
            <a:r>
              <a:rPr lang="ja-JP" altLang="en-US" sz="800" dirty="0"/>
              <a:t>度になるので、角度判定に利用できる。</a:t>
            </a:r>
            <a:r>
              <a:rPr lang="en-US" altLang="ja-JP" sz="800" dirty="0"/>
              <a:t>〈</a:t>
            </a:r>
            <a:r>
              <a:rPr lang="ja-JP" altLang="en-US" sz="800" dirty="0"/>
              <a:t>大田正次</a:t>
            </a:r>
            <a:r>
              <a:rPr lang="en-US" altLang="ja-JP" sz="800" dirty="0"/>
              <a:t>〉</a:t>
            </a:r>
          </a:p>
          <a:p>
            <a:r>
              <a:rPr lang="en-US" altLang="ja-JP" sz="800" dirty="0"/>
              <a:t> 〔</a:t>
            </a:r>
            <a:r>
              <a:rPr lang="ja-JP" altLang="en-US" sz="800" dirty="0"/>
              <a:t>諸民族の虹認識</a:t>
            </a:r>
            <a:r>
              <a:rPr lang="en-US" altLang="ja-JP" sz="800" dirty="0"/>
              <a:t>〕</a:t>
            </a:r>
            <a:r>
              <a:rPr lang="ja-JP" altLang="en-US" sz="800" dirty="0"/>
              <a:t>虹に対する認識は諸民族によって一定していない。虹は一種の自然現象であって、世界中どこでも虹の現象には本質的な差異がないが、虹をいかに考えるかは、かならずしも一定していない。虹の色の認識についても、メキシコのマヤ系ツォツィル語を話すチャムラ族においては、一説では、虹の色は七色でなく三色である。上からアオ（青＝緑）、黄、赤の順序である。チャムラ族はまた、虹の出ているとき雨に当たると病気になり、虹を指さしてはいけないという。チャムラ族に隣接して住んでいるシナカンタン族は、子供が虹を指さすと腐るといい、子供は虹を見つめてもいけない。</a:t>
            </a:r>
          </a:p>
          <a:p>
            <a:r>
              <a:rPr lang="ja-JP" altLang="en-US" sz="800" dirty="0"/>
              <a:t> 　虹を指さしてはいけないというタブーは、不思議にかなり広く分布している。同じ新大陸についてみれば、南米コロンビアのデサナ族でも、虹を指さしてはいけないとされている。その神話では、一種のウナギのような魚が世界の大火のあと水から出てきて、天と地との仲介者になった。これを指さすと、虹が魚の姿に戻ってかみつくという。ベネズエラのパナレ族では、創造主マナタシが視覚に訴える形で姿を現したのが虹であると信じている。</a:t>
            </a:r>
          </a:p>
          <a:p>
            <a:r>
              <a:rPr lang="ja-JP" altLang="en-US" sz="800" dirty="0"/>
              <a:t> 　東南アジアでは、アッサム地方のセマ・ナガ族は虹を「神霊の橋」とし、アンガミ・ナガ族も虹を神の用いる通路としている。台湾の原住民ブヌン族、サイシャット族などにおいても、虹を指さしてはいけないという。ベンガル湾東部のネグリト系のアンダマン群島民は、虹を死者の世界との間にまたがる杖</a:t>
            </a:r>
            <a:r>
              <a:rPr lang="en-US" altLang="ja-JP" sz="800" dirty="0"/>
              <a:t>(</a:t>
            </a:r>
            <a:r>
              <a:rPr lang="ja-JP" altLang="en-US" sz="800" dirty="0"/>
              <a:t>つえ</a:t>
            </a:r>
            <a:r>
              <a:rPr lang="en-US" altLang="ja-JP" sz="800" dirty="0"/>
              <a:t>)</a:t>
            </a:r>
            <a:r>
              <a:rPr lang="ja-JP" altLang="en-US" sz="800" dirty="0"/>
              <a:t>とみなし、死者がこの世にやってくるときはこの虹を伝わってくるといい、虹を不吉な兆し、病気の前兆と考えている。インドネシアのスラウェシ（セレベス）島のトラジャ族のシャーマンは、神がかりのなかで虹を伝い天に昇ると信じられている。</a:t>
            </a:r>
          </a:p>
          <a:p>
            <a:r>
              <a:rPr lang="ja-JP" altLang="en-US" sz="800" dirty="0"/>
              <a:t> 　オーストラリア原住民のシャーマンも同じように虹を伝わって天に昇れるといわれている。トルコ人、北欧のラップ人、ノルウェーなどにも、虹を天と地との橋とみる観念がみられる。この観念は古代ギリシアにさかのぼることができる。ギリシア神話の女神イリスは虹の神で、天と地、神々と人間を結ぶとされ、神々の使者とされている。</a:t>
            </a:r>
          </a:p>
          <a:p>
            <a:r>
              <a:rPr lang="ja-JP" altLang="en-US" sz="800" dirty="0"/>
              <a:t> 　虹は蛇であるという観念も広くみられる。インドネシアのランバタ島では、泉には守護霊である大蛇がすんでいて、泉の近くに現れる虹はこの蛇であるといわれる。ここでも虹を指さしてはいけないとされている。日本でも虹は水神の現れとされ、水神は蛇のことが多く、虹を指さすなというタブーがあった。虹と蛇との結び付きはこのほかに、マレー半島、フィリピンのミンドロ島、オセアニアのフィジー島、アフリカのイボ族、ハウサ族、バンバラ族、アザンデ族、コンゴ地方のピグミー、南アメリカ、その他にみられる。虹と蛇との結合がよく現れ、それが世界観のなかで重要な、ときには中心的な位置を占めているのがオーストラリア原住民の「虹蛇」</a:t>
            </a:r>
            <a:r>
              <a:rPr lang="en-US" altLang="ja-JP" sz="800" dirty="0"/>
              <a:t>Rainbow-Serpent</a:t>
            </a:r>
            <a:r>
              <a:rPr lang="ja-JP" altLang="en-US" sz="800" dirty="0"/>
              <a:t>である。</a:t>
            </a:r>
          </a:p>
          <a:p>
            <a:r>
              <a:rPr lang="ja-JP" altLang="en-US" sz="800" dirty="0"/>
              <a:t> 　虹に関連する観念の分布を検討すると、虹を天と地との媒体とする観念や、虹を蛇と結び付ける観念が広く分布していることがわかる。このなかには、伝播</a:t>
            </a:r>
            <a:r>
              <a:rPr lang="en-US" altLang="ja-JP" sz="800" dirty="0"/>
              <a:t>(</a:t>
            </a:r>
            <a:r>
              <a:rPr lang="ja-JP" altLang="en-US" sz="800" dirty="0"/>
              <a:t>でんぱ</a:t>
            </a:r>
            <a:r>
              <a:rPr lang="en-US" altLang="ja-JP" sz="800" dirty="0"/>
              <a:t>)</a:t>
            </a:r>
            <a:r>
              <a:rPr lang="ja-JP" altLang="en-US" sz="800" dirty="0"/>
              <a:t>によるものもあろうし、独立に発生したものもあろうが、いずれもいまからそれを実証することは困難である。いずれにしてもそこには、人類に類似の内在的傾向が働いているのであろう。虹をなんらかの意味で神聖なものとしてとらえた場合、それには、指さしてはいけないなどのタブーが伴いやすい。聖なるものは状況によっては危険視されるからである。</a:t>
            </a:r>
            <a:r>
              <a:rPr lang="en-US" altLang="ja-JP" sz="800" dirty="0"/>
              <a:t>〈</a:t>
            </a:r>
            <a:r>
              <a:rPr lang="ja-JP" altLang="en-US" sz="800" dirty="0"/>
              <a:t>吉田禎吾</a:t>
            </a:r>
            <a:r>
              <a:rPr lang="en-US" altLang="ja-JP" sz="800" dirty="0"/>
              <a:t>〉</a:t>
            </a:r>
          </a:p>
          <a:p>
            <a:r>
              <a:rPr lang="en-US" altLang="ja-JP" sz="800" dirty="0"/>
              <a:t> 【</a:t>
            </a:r>
            <a:r>
              <a:rPr lang="ja-JP" altLang="en-US" sz="800" dirty="0"/>
              <a:t>本</a:t>
            </a:r>
            <a:r>
              <a:rPr lang="en-US" altLang="ja-JP" sz="800" dirty="0"/>
              <a:t>】『</a:t>
            </a:r>
            <a:r>
              <a:rPr lang="ja-JP" altLang="en-US" sz="800" dirty="0"/>
              <a:t>古野清人著作集　第四巻</a:t>
            </a:r>
            <a:r>
              <a:rPr lang="en-US" altLang="ja-JP" sz="800" dirty="0"/>
              <a:t>』</a:t>
            </a:r>
            <a:r>
              <a:rPr lang="ja-JP" altLang="en-US" sz="800" dirty="0"/>
              <a:t>（</a:t>
            </a:r>
            <a:r>
              <a:rPr lang="en-US" altLang="ja-JP" sz="800" dirty="0"/>
              <a:t>1972</a:t>
            </a:r>
            <a:r>
              <a:rPr lang="ja-JP" altLang="en-US" sz="800" dirty="0"/>
              <a:t>・三一書房）　▽吉田禎吾著</a:t>
            </a:r>
            <a:r>
              <a:rPr lang="en-US" altLang="ja-JP" sz="800" dirty="0"/>
              <a:t>『</a:t>
            </a:r>
            <a:r>
              <a:rPr lang="ja-JP" altLang="en-US" sz="800" dirty="0"/>
              <a:t>宗教人類学</a:t>
            </a:r>
            <a:r>
              <a:rPr lang="en-US" altLang="ja-JP" sz="800" dirty="0"/>
              <a:t>』</a:t>
            </a:r>
            <a:r>
              <a:rPr lang="ja-JP" altLang="en-US" sz="800" dirty="0"/>
              <a:t>（</a:t>
            </a:r>
            <a:r>
              <a:rPr lang="en-US" altLang="ja-JP" sz="800" dirty="0"/>
              <a:t>1984</a:t>
            </a:r>
            <a:r>
              <a:rPr lang="ja-JP" altLang="en-US" sz="800" dirty="0"/>
              <a:t>・東京大学出版会）</a:t>
            </a:r>
          </a:p>
          <a:p>
            <a:endParaRPr lang="ja-JP" altLang="en-US" sz="800" dirty="0"/>
          </a:p>
          <a:p>
            <a:endParaRPr lang="ja-JP" altLang="en-US" sz="800" dirty="0"/>
          </a:p>
          <a:p>
            <a:r>
              <a:rPr lang="ja-JP" altLang="en-US" sz="800" dirty="0"/>
              <a:t>続きを読む</a:t>
            </a:r>
            <a:endParaRPr kumimoji="1" lang="ja-JP" altLang="en-US" sz="800" dirty="0"/>
          </a:p>
        </p:txBody>
      </p:sp>
    </p:spTree>
    <p:extLst>
      <p:ext uri="{BB962C8B-B14F-4D97-AF65-F5344CB8AC3E}">
        <p14:creationId xmlns:p14="http://schemas.microsoft.com/office/powerpoint/2010/main" val="1486788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理化学事典（岩波書店）</a:t>
            </a:r>
          </a:p>
        </p:txBody>
      </p:sp>
      <p:sp>
        <p:nvSpPr>
          <p:cNvPr id="3" name="コンテンツ プレースホルダー 2"/>
          <p:cNvSpPr>
            <a:spLocks noGrp="1"/>
          </p:cNvSpPr>
          <p:nvPr>
            <p:ph idx="1"/>
          </p:nvPr>
        </p:nvSpPr>
        <p:spPr>
          <a:xfrm>
            <a:off x="263352" y="1417638"/>
            <a:ext cx="11809312" cy="4525963"/>
          </a:xfrm>
        </p:spPr>
        <p:txBody>
          <a:bodyPr>
            <a:normAutofit fontScale="70000" lnSpcReduction="20000"/>
          </a:bodyPr>
          <a:lstStyle/>
          <a:p>
            <a:pPr marL="0" indent="0">
              <a:buNone/>
            </a:pPr>
            <a:r>
              <a:rPr lang="ja-JP" altLang="en-US" b="1" dirty="0"/>
              <a:t>虹</a:t>
            </a:r>
          </a:p>
          <a:p>
            <a:pPr marL="0" indent="0">
              <a:buNone/>
            </a:pPr>
            <a:r>
              <a:rPr lang="en-US" altLang="ja-JP" b="1" dirty="0"/>
              <a:t>[rainbow]</a:t>
            </a:r>
          </a:p>
          <a:p>
            <a:pPr marL="0" indent="0">
              <a:buNone/>
            </a:pPr>
            <a:r>
              <a:rPr lang="ja-JP" altLang="en-US" dirty="0"/>
              <a:t>　水滴の浮んでいる大気に観測者の反対側から日光が射すときに見られる色のついた弧．最もはっきり見えるものを主虹といい，太陽と反対の側に半径約</a:t>
            </a:r>
            <a:r>
              <a:rPr lang="en-US" altLang="ja-JP" dirty="0"/>
              <a:t>42°</a:t>
            </a:r>
            <a:r>
              <a:rPr lang="ja-JP" altLang="en-US" dirty="0"/>
              <a:t>の円弧をなす．色の順序は内側が紫，外側が赤で，完全なときには中間に藍，青，緑，黄，橙をはさむが，必ずしもこれらの色がすべて現われるとは限らない．紫よりも内側にさらに赤，黄，紫などの狭い色帯を添加することがあり，これを過剰虹という．過剰虹は屈折によるものではなく，特殊な回折現象である</a:t>
            </a:r>
            <a:r>
              <a:rPr lang="en-US" altLang="ja-JP" dirty="0"/>
              <a:t>(</a:t>
            </a:r>
            <a:r>
              <a:rPr lang="ja-JP" altLang="en-US" dirty="0"/>
              <a:t>エアリーの理論</a:t>
            </a:r>
            <a:r>
              <a:rPr lang="en-US" altLang="ja-JP" dirty="0"/>
              <a:t>)</a:t>
            </a:r>
            <a:r>
              <a:rPr lang="ja-JP" altLang="en-US" dirty="0" err="1"/>
              <a:t>．</a:t>
            </a:r>
            <a:r>
              <a:rPr lang="ja-JP" altLang="en-US" dirty="0"/>
              <a:t>主虹の外側に半径約</a:t>
            </a:r>
            <a:r>
              <a:rPr lang="en-US" altLang="ja-JP" dirty="0"/>
              <a:t>51°</a:t>
            </a:r>
            <a:r>
              <a:rPr lang="ja-JP" altLang="en-US" dirty="0"/>
              <a:t>の副虹が現われることがあり，色の順序は主虹と逆で，紫の外に過剰虹が付加することもある．虹は，光線が水滴の中に入り屈折し，反射し，また屈折して出てくるときの分散によって生ずる．一定波長の光でも水滴の表面の入射する場所によって屈折の方向が異なるが，屈折光線は特定の方向に強く集中するので，その方向に虹が見える．水滴内の反射が</a:t>
            </a:r>
            <a:r>
              <a:rPr lang="en-US" altLang="ja-JP" dirty="0"/>
              <a:t>1</a:t>
            </a:r>
            <a:r>
              <a:rPr lang="ja-JP" altLang="en-US" dirty="0"/>
              <a:t>回のものが主虹となり，</a:t>
            </a:r>
            <a:r>
              <a:rPr lang="en-US" altLang="ja-JP" dirty="0"/>
              <a:t>2</a:t>
            </a:r>
            <a:r>
              <a:rPr lang="ja-JP" altLang="en-US" dirty="0"/>
              <a:t>回のものが副虹となる．月光によっても虹が見えることがあるが，光が弱いため色彩の区別はつけにくく，白虹とよばれる．</a:t>
            </a:r>
            <a:endParaRPr kumimoji="1" lang="ja-JP" altLang="en-US" dirty="0"/>
          </a:p>
        </p:txBody>
      </p:sp>
    </p:spTree>
    <p:extLst>
      <p:ext uri="{BB962C8B-B14F-4D97-AF65-F5344CB8AC3E}">
        <p14:creationId xmlns:p14="http://schemas.microsoft.com/office/powerpoint/2010/main" val="3703200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文字数の比較</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537738514"/>
              </p:ext>
            </p:extLst>
          </p:nvPr>
        </p:nvGraphicFramePr>
        <p:xfrm>
          <a:off x="839416" y="980728"/>
          <a:ext cx="10945216"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692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116632"/>
            <a:ext cx="8568952" cy="1325563"/>
          </a:xfrm>
        </p:spPr>
        <p:txBody>
          <a:bodyPr>
            <a:normAutofit fontScale="90000"/>
          </a:bodyPr>
          <a:lstStyle/>
          <a:p>
            <a:r>
              <a:rPr lang="ja-JP" altLang="en-US" b="1" dirty="0"/>
              <a:t>紙の辞書（事典）と電子辞書の違い</a:t>
            </a:r>
            <a:endParaRPr kumimoji="1" lang="ja-JP" altLang="en-US" b="1" dirty="0"/>
          </a:p>
        </p:txBody>
      </p:sp>
      <p:sp>
        <p:nvSpPr>
          <p:cNvPr id="3" name="コンテンツ プレースホルダー 2"/>
          <p:cNvSpPr>
            <a:spLocks noGrp="1"/>
          </p:cNvSpPr>
          <p:nvPr>
            <p:ph idx="1"/>
          </p:nvPr>
        </p:nvSpPr>
        <p:spPr>
          <a:xfrm>
            <a:off x="717612" y="1556792"/>
            <a:ext cx="11643084" cy="4525963"/>
          </a:xfrm>
        </p:spPr>
        <p:txBody>
          <a:bodyPr>
            <a:noAutofit/>
          </a:bodyPr>
          <a:lstStyle/>
          <a:p>
            <a:r>
              <a:rPr kumimoji="1" lang="ja-JP" altLang="en-US" b="1" dirty="0"/>
              <a:t>電子辞書</a:t>
            </a:r>
            <a:endParaRPr kumimoji="1" lang="en-US" altLang="ja-JP" b="1" dirty="0"/>
          </a:p>
          <a:p>
            <a:pPr marL="0" indent="0">
              <a:buNone/>
            </a:pPr>
            <a:r>
              <a:rPr lang="ja-JP" altLang="en-US" dirty="0"/>
              <a:t>　メリット</a:t>
            </a:r>
            <a:r>
              <a:rPr lang="en-US" altLang="ja-JP" dirty="0"/>
              <a:t>	</a:t>
            </a:r>
            <a:r>
              <a:rPr kumimoji="1" lang="ja-JP" altLang="en-US" dirty="0"/>
              <a:t>→　検索が容易</a:t>
            </a:r>
            <a:endParaRPr kumimoji="1" lang="en-US" altLang="ja-JP" dirty="0"/>
          </a:p>
          <a:p>
            <a:pPr marL="0" indent="0">
              <a:buNone/>
            </a:pPr>
            <a:r>
              <a:rPr lang="ja-JP" altLang="en-US" dirty="0"/>
              <a:t>　デメリット</a:t>
            </a:r>
            <a:r>
              <a:rPr lang="en-US" altLang="ja-JP" dirty="0"/>
              <a:t>	</a:t>
            </a:r>
            <a:r>
              <a:rPr lang="ja-JP" altLang="en-US" dirty="0"/>
              <a:t>→　検索できる情報量が少ない</a:t>
            </a:r>
            <a:endParaRPr lang="en-US" altLang="ja-JP" dirty="0"/>
          </a:p>
          <a:p>
            <a:endParaRPr lang="en-US" altLang="ja-JP" dirty="0"/>
          </a:p>
          <a:p>
            <a:r>
              <a:rPr lang="ja-JP" altLang="en-US" b="1" dirty="0"/>
              <a:t>紙の事典</a:t>
            </a:r>
            <a:endParaRPr lang="en-US" altLang="ja-JP" b="1" dirty="0"/>
          </a:p>
          <a:p>
            <a:pPr marL="0" indent="0">
              <a:buNone/>
            </a:pPr>
            <a:r>
              <a:rPr lang="ja-JP" altLang="en-US" dirty="0"/>
              <a:t>　メリット</a:t>
            </a:r>
            <a:r>
              <a:rPr lang="en-US" altLang="ja-JP" dirty="0"/>
              <a:t>	</a:t>
            </a:r>
            <a:r>
              <a:rPr lang="ja-JP" altLang="en-US" dirty="0"/>
              <a:t>→　検索できる情報量が多い</a:t>
            </a:r>
            <a:endParaRPr lang="en-US" altLang="ja-JP" dirty="0"/>
          </a:p>
          <a:p>
            <a:pPr marL="0" indent="0">
              <a:buNone/>
            </a:pPr>
            <a:r>
              <a:rPr lang="ja-JP" altLang="en-US" dirty="0"/>
              <a:t>　デメリット</a:t>
            </a:r>
            <a:r>
              <a:rPr lang="en-US" altLang="ja-JP" dirty="0"/>
              <a:t>	</a:t>
            </a:r>
            <a:r>
              <a:rPr lang="ja-JP" altLang="en-US" dirty="0"/>
              <a:t>→　検索が面倒</a:t>
            </a:r>
            <a:endParaRPr lang="en-US" altLang="ja-JP" dirty="0"/>
          </a:p>
          <a:p>
            <a:endParaRPr lang="en-US" altLang="ja-JP" dirty="0"/>
          </a:p>
        </p:txBody>
      </p:sp>
    </p:spTree>
    <p:extLst>
      <p:ext uri="{BB962C8B-B14F-4D97-AF65-F5344CB8AC3E}">
        <p14:creationId xmlns:p14="http://schemas.microsoft.com/office/powerpoint/2010/main" val="30795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t>どのように使うか</a:t>
            </a:r>
            <a:endParaRPr kumimoji="1" lang="ja-JP" altLang="en-US" b="1"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b="1" dirty="0"/>
              <a:t>五十音順になっている</a:t>
            </a:r>
            <a:endParaRPr kumimoji="1" lang="en-US" altLang="ja-JP" b="1" dirty="0"/>
          </a:p>
          <a:p>
            <a:pPr marL="0" indent="0">
              <a:buNone/>
            </a:pPr>
            <a:r>
              <a:rPr lang="ja-JP" altLang="en-US" dirty="0"/>
              <a:t>　→　そのまま検索するのはダメ</a:t>
            </a:r>
            <a:endParaRPr lang="en-US" altLang="ja-JP" dirty="0"/>
          </a:p>
          <a:p>
            <a:endParaRPr kumimoji="1" lang="en-US" altLang="ja-JP" dirty="0"/>
          </a:p>
          <a:p>
            <a:pPr marL="0" indent="0">
              <a:buNone/>
            </a:pPr>
            <a:r>
              <a:rPr kumimoji="1" lang="ja-JP" altLang="en-US" b="1" dirty="0"/>
              <a:t>索引を使う</a:t>
            </a:r>
            <a:endParaRPr kumimoji="1" lang="en-US" altLang="ja-JP" b="1" dirty="0"/>
          </a:p>
          <a:p>
            <a:pPr marL="0" indent="0">
              <a:buNone/>
            </a:pPr>
            <a:r>
              <a:rPr lang="ja-JP" altLang="en-US" dirty="0"/>
              <a:t>　→　その言葉が使われている項目がわかる</a:t>
            </a:r>
            <a:endParaRPr lang="en-US" altLang="ja-JP" dirty="0"/>
          </a:p>
          <a:p>
            <a:pPr marL="0" indent="0">
              <a:buNone/>
            </a:pPr>
            <a:r>
              <a:rPr lang="ja-JP" altLang="en-US" dirty="0"/>
              <a:t>　　→　関連項目からさらに深く調べることができる</a:t>
            </a:r>
            <a:endParaRPr lang="en-US" altLang="ja-JP" dirty="0"/>
          </a:p>
          <a:p>
            <a:pPr marL="0" indent="0">
              <a:buNone/>
            </a:pPr>
            <a:r>
              <a:rPr kumimoji="1" lang="ja-JP" altLang="en-US" dirty="0"/>
              <a:t>　　　→　どのような専門書に載っているのか</a:t>
            </a:r>
            <a:endParaRPr kumimoji="1" lang="en-US" altLang="ja-JP" dirty="0"/>
          </a:p>
          <a:p>
            <a:pPr marL="0" indent="0">
              <a:buNone/>
            </a:pPr>
            <a:r>
              <a:rPr lang="ja-JP" altLang="en-US" dirty="0"/>
              <a:t>　　　　　</a:t>
            </a:r>
            <a:r>
              <a:rPr kumimoji="1" lang="ja-JP" altLang="en-US" dirty="0"/>
              <a:t>見当をつけることができる</a:t>
            </a:r>
            <a:endParaRPr kumimoji="1" lang="en-US" altLang="ja-JP" dirty="0"/>
          </a:p>
          <a:p>
            <a:endParaRPr kumimoji="1" lang="ja-JP" altLang="en-US" dirty="0"/>
          </a:p>
        </p:txBody>
      </p:sp>
    </p:spTree>
    <p:extLst>
      <p:ext uri="{BB962C8B-B14F-4D97-AF65-F5344CB8AC3E}">
        <p14:creationId xmlns:p14="http://schemas.microsoft.com/office/powerpoint/2010/main" val="207800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fukuoka\Desktop\IMG_02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2699" y="838037"/>
            <a:ext cx="6528725" cy="48965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fukuoka\Desktop\IMG_02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759962" y="840094"/>
            <a:ext cx="6720748"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271464" y="1340768"/>
            <a:ext cx="2880320" cy="1080120"/>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p:cNvSpPr/>
          <p:nvPr/>
        </p:nvSpPr>
        <p:spPr>
          <a:xfrm>
            <a:off x="7896198" y="1484784"/>
            <a:ext cx="2592290" cy="1080120"/>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p:cNvSpPr/>
          <p:nvPr/>
        </p:nvSpPr>
        <p:spPr>
          <a:xfrm>
            <a:off x="1271464" y="4293096"/>
            <a:ext cx="2808312" cy="864096"/>
          </a:xfrm>
          <a:prstGeom prst="rect">
            <a:avLst/>
          </a:prstGeom>
          <a:solidFill>
            <a:schemeClr val="bg1">
              <a:alpha val="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7896198" y="2564904"/>
            <a:ext cx="2592290" cy="720080"/>
          </a:xfrm>
          <a:prstGeom prst="rect">
            <a:avLst/>
          </a:prstGeom>
          <a:solidFill>
            <a:schemeClr val="bg1">
              <a:alpha val="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2173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百科事典を活用する</a:t>
            </a:r>
          </a:p>
        </p:txBody>
      </p:sp>
      <p:sp>
        <p:nvSpPr>
          <p:cNvPr id="3" name="コンテンツ プレースホルダー 2"/>
          <p:cNvSpPr>
            <a:spLocks noGrp="1"/>
          </p:cNvSpPr>
          <p:nvPr>
            <p:ph idx="1"/>
          </p:nvPr>
        </p:nvSpPr>
        <p:spPr/>
        <p:txBody>
          <a:bodyPr>
            <a:normAutofit/>
          </a:bodyPr>
          <a:lstStyle/>
          <a:p>
            <a:r>
              <a:rPr kumimoji="1" lang="ja-JP" altLang="en-US" sz="3600" b="1" dirty="0"/>
              <a:t>知りたいことがあったら百科事典を調べる</a:t>
            </a:r>
            <a:endParaRPr kumimoji="1" lang="en-US" altLang="ja-JP" sz="3600" b="1" dirty="0"/>
          </a:p>
          <a:p>
            <a:pPr marL="0" indent="0">
              <a:buNone/>
            </a:pPr>
            <a:r>
              <a:rPr lang="ja-JP" altLang="en-US" sz="3600" dirty="0"/>
              <a:t>　　→　基本的知識の入手</a:t>
            </a:r>
            <a:endParaRPr lang="en-US" altLang="ja-JP" sz="3600" dirty="0"/>
          </a:p>
          <a:p>
            <a:pPr marL="0" indent="0">
              <a:buNone/>
            </a:pPr>
            <a:endParaRPr kumimoji="1" lang="en-US" altLang="ja-JP" sz="3600" dirty="0"/>
          </a:p>
          <a:p>
            <a:r>
              <a:rPr kumimoji="1" lang="ja-JP" altLang="en-US" sz="3600" b="1" dirty="0"/>
              <a:t>索引から検索する</a:t>
            </a:r>
            <a:endParaRPr kumimoji="1" lang="en-US" altLang="ja-JP" sz="3600" b="1" dirty="0"/>
          </a:p>
          <a:p>
            <a:pPr marL="0" indent="0">
              <a:buNone/>
            </a:pPr>
            <a:r>
              <a:rPr lang="ja-JP" altLang="en-US" sz="3600" dirty="0"/>
              <a:t>　　→　関連知識の入手</a:t>
            </a:r>
            <a:endParaRPr kumimoji="1" lang="en-US" altLang="ja-JP" sz="3600" dirty="0"/>
          </a:p>
          <a:p>
            <a:pPr marL="0" indent="0">
              <a:buNone/>
            </a:pPr>
            <a:endParaRPr kumimoji="1" lang="ja-JP" altLang="en-US" sz="3600" dirty="0"/>
          </a:p>
        </p:txBody>
      </p:sp>
    </p:spTree>
    <p:extLst>
      <p:ext uri="{BB962C8B-B14F-4D97-AF65-F5344CB8AC3E}">
        <p14:creationId xmlns:p14="http://schemas.microsoft.com/office/powerpoint/2010/main" val="1351684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16632"/>
            <a:ext cx="10972800" cy="1143000"/>
          </a:xfrm>
        </p:spPr>
        <p:txBody>
          <a:bodyPr/>
          <a:lstStyle/>
          <a:p>
            <a:r>
              <a:rPr kumimoji="1" lang="ja-JP" altLang="en-US" b="1" dirty="0"/>
              <a:t>演習</a:t>
            </a:r>
          </a:p>
        </p:txBody>
      </p:sp>
      <p:sp>
        <p:nvSpPr>
          <p:cNvPr id="3" name="コンテンツ プレースホルダー 2"/>
          <p:cNvSpPr>
            <a:spLocks noGrp="1"/>
          </p:cNvSpPr>
          <p:nvPr>
            <p:ph idx="1"/>
          </p:nvPr>
        </p:nvSpPr>
        <p:spPr>
          <a:xfrm>
            <a:off x="191344" y="1124744"/>
            <a:ext cx="11881320" cy="4525963"/>
          </a:xfrm>
        </p:spPr>
        <p:txBody>
          <a:bodyPr>
            <a:noAutofit/>
          </a:bodyPr>
          <a:lstStyle/>
          <a:p>
            <a:r>
              <a:rPr kumimoji="1" lang="ja-JP" altLang="en-US" sz="3600" b="1" dirty="0">
                <a:solidFill>
                  <a:srgbClr val="FF0000"/>
                </a:solidFill>
              </a:rPr>
              <a:t>科学者について調べよう</a:t>
            </a:r>
            <a:endParaRPr kumimoji="1" lang="en-US" altLang="ja-JP" sz="3600" b="1" dirty="0">
              <a:solidFill>
                <a:srgbClr val="FF0000"/>
              </a:solidFill>
            </a:endParaRPr>
          </a:p>
          <a:p>
            <a:r>
              <a:rPr lang="ja-JP" altLang="en-US" sz="3600" b="1" dirty="0">
                <a:solidFill>
                  <a:srgbClr val="FF0000"/>
                </a:solidFill>
              </a:rPr>
              <a:t>方法</a:t>
            </a:r>
            <a:endParaRPr lang="en-US" altLang="ja-JP" sz="3600" b="1" dirty="0">
              <a:solidFill>
                <a:srgbClr val="FF0000"/>
              </a:solidFill>
            </a:endParaRPr>
          </a:p>
          <a:p>
            <a:pPr marL="0" indent="0">
              <a:buNone/>
            </a:pPr>
            <a:r>
              <a:rPr lang="ja-JP" altLang="en-US" sz="3600" dirty="0"/>
              <a:t>　　① 索引を検索する</a:t>
            </a:r>
            <a:endParaRPr lang="en-US" altLang="ja-JP" sz="3600" dirty="0"/>
          </a:p>
          <a:p>
            <a:pPr marL="0" indent="0">
              <a:buNone/>
            </a:pPr>
            <a:r>
              <a:rPr kumimoji="1" lang="ja-JP" altLang="en-US" sz="3600" dirty="0"/>
              <a:t>　　② 索引に載っているページをメモする</a:t>
            </a:r>
            <a:endParaRPr kumimoji="1" lang="en-US" altLang="ja-JP" sz="3600" dirty="0"/>
          </a:p>
          <a:p>
            <a:pPr marL="0" indent="0">
              <a:buNone/>
            </a:pPr>
            <a:r>
              <a:rPr lang="ja-JP" altLang="en-US" sz="3600" dirty="0"/>
              <a:t>　　③ 該当ページをタブレットで撮影（スキャン）する</a:t>
            </a:r>
            <a:endParaRPr lang="en-US" altLang="ja-JP" sz="3600" dirty="0"/>
          </a:p>
          <a:p>
            <a:pPr marL="0" indent="0">
              <a:buNone/>
            </a:pPr>
            <a:r>
              <a:rPr kumimoji="1" lang="ja-JP" altLang="en-US" sz="3600" dirty="0"/>
              <a:t>　　④ </a:t>
            </a:r>
            <a:r>
              <a:rPr lang="ja-JP" altLang="en-US" sz="3600" dirty="0"/>
              <a:t>③</a:t>
            </a:r>
            <a:r>
              <a:rPr kumimoji="1" lang="ja-JP" altLang="en-US" sz="3600" dirty="0"/>
              <a:t>を基にレポートを作成する</a:t>
            </a:r>
            <a:endParaRPr kumimoji="1" lang="en-US" altLang="ja-JP" sz="3600" dirty="0"/>
          </a:p>
          <a:p>
            <a:pPr marL="0" indent="0">
              <a:buNone/>
            </a:pPr>
            <a:r>
              <a:rPr lang="ja-JP" altLang="en-US" sz="3600" dirty="0"/>
              <a:t>　　　　 ＊ワープロで作成</a:t>
            </a:r>
            <a:endParaRPr lang="en-US" altLang="ja-JP" sz="3600" dirty="0"/>
          </a:p>
          <a:p>
            <a:pPr marL="0" indent="0">
              <a:buNone/>
            </a:pPr>
            <a:r>
              <a:rPr lang="ja-JP" altLang="en-US" sz="3600" dirty="0"/>
              <a:t>　　⑤ このレポートを基に，ポスターの作成</a:t>
            </a:r>
            <a:endParaRPr kumimoji="1" lang="ja-JP" altLang="en-US" sz="3600" dirty="0"/>
          </a:p>
        </p:txBody>
      </p:sp>
    </p:spTree>
    <p:extLst>
      <p:ext uri="{BB962C8B-B14F-4D97-AF65-F5344CB8AC3E}">
        <p14:creationId xmlns:p14="http://schemas.microsoft.com/office/powerpoint/2010/main" val="374004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191344" y="659000"/>
            <a:ext cx="8712968" cy="1080121"/>
          </a:xfrm>
          <a:prstGeom prst="wedgeRoundRectCallout">
            <a:avLst>
              <a:gd name="adj1" fmla="val 61310"/>
              <a:gd name="adj2" fmla="val -183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最初に発表してこそ，意味があります。</a:t>
            </a:r>
            <a:endParaRPr lang="en-US" altLang="ja-JP" sz="3600" dirty="0">
              <a:solidFill>
                <a:schemeClr val="tx1"/>
              </a:solidFill>
            </a:endParaRPr>
          </a:p>
        </p:txBody>
      </p:sp>
      <p:sp>
        <p:nvSpPr>
          <p:cNvPr id="9" name="角丸四角形吹き出し 8"/>
          <p:cNvSpPr/>
          <p:nvPr/>
        </p:nvSpPr>
        <p:spPr>
          <a:xfrm>
            <a:off x="479377" y="1988841"/>
            <a:ext cx="7099772" cy="1684337"/>
          </a:xfrm>
          <a:prstGeom prst="wedgeRoundRectCallout">
            <a:avLst>
              <a:gd name="adj1" fmla="val 85242"/>
              <a:gd name="adj2" fmla="val -4783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既に発表されている場合，盗作と見なされることがあります。</a:t>
            </a:r>
            <a:endParaRPr lang="en-US" altLang="ja-JP" sz="3600" dirty="0">
              <a:solidFill>
                <a:schemeClr val="tx1"/>
              </a:solidFill>
            </a:endParaRPr>
          </a:p>
        </p:txBody>
      </p:sp>
      <p:sp>
        <p:nvSpPr>
          <p:cNvPr id="19" name="角丸四角形吹き出し 18"/>
          <p:cNvSpPr/>
          <p:nvPr/>
        </p:nvSpPr>
        <p:spPr>
          <a:xfrm>
            <a:off x="2567608" y="4221088"/>
            <a:ext cx="3744416" cy="1223963"/>
          </a:xfrm>
          <a:prstGeom prst="wedgeRoundRectCallout">
            <a:avLst>
              <a:gd name="adj1" fmla="val -59335"/>
              <a:gd name="adj2" fmla="val 377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そんなぁ・・・</a:t>
            </a:r>
          </a:p>
        </p:txBody>
      </p:sp>
      <p:sp>
        <p:nvSpPr>
          <p:cNvPr id="10" name="正方形/長方形 9"/>
          <p:cNvSpPr/>
          <p:nvPr/>
        </p:nvSpPr>
        <p:spPr>
          <a:xfrm>
            <a:off x="6807919" y="4467875"/>
            <a:ext cx="5112568" cy="1754326"/>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ja-JP" altLang="en-US" sz="3600" b="1" dirty="0">
                <a:ln>
                  <a:prstDash val="solid"/>
                </a:ln>
                <a:solidFill>
                  <a:srgbClr val="FF0000"/>
                </a:solidFill>
                <a:effectLst/>
                <a:latin typeface="+mj-ea"/>
                <a:ea typeface="+mj-ea"/>
              </a:rPr>
              <a:t>既にわかっていることを知るために</a:t>
            </a:r>
            <a:endParaRPr lang="en-US" altLang="ja-JP" sz="3600" b="1" dirty="0">
              <a:ln>
                <a:prstDash val="solid"/>
              </a:ln>
              <a:solidFill>
                <a:srgbClr val="FF0000"/>
              </a:solidFill>
              <a:effectLst/>
              <a:latin typeface="+mj-ea"/>
              <a:ea typeface="+mj-ea"/>
            </a:endParaRPr>
          </a:p>
          <a:p>
            <a:pPr algn="ctr">
              <a:defRPr/>
            </a:pPr>
            <a:r>
              <a:rPr lang="ja-JP" altLang="en-US" sz="3600" b="1" dirty="0">
                <a:ln>
                  <a:prstDash val="solid"/>
                </a:ln>
                <a:solidFill>
                  <a:srgbClr val="FF0000"/>
                </a:solidFill>
                <a:effectLst/>
                <a:latin typeface="+mj-ea"/>
                <a:ea typeface="+mj-ea"/>
              </a:rPr>
              <a:t>文献調査が必要</a:t>
            </a:r>
          </a:p>
        </p:txBody>
      </p:sp>
      <p:pic>
        <p:nvPicPr>
          <p:cNvPr id="8" name="Picture 9" descr="監督官のイラスト（男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1257" y="188465"/>
            <a:ext cx="29051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悩む男の子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4492625"/>
            <a:ext cx="25384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3209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t>知りたいことがあったらどうするか</a:t>
            </a:r>
          </a:p>
        </p:txBody>
      </p:sp>
      <p:sp>
        <p:nvSpPr>
          <p:cNvPr id="3" name="コンテンツ プレースホルダー 2"/>
          <p:cNvSpPr>
            <a:spLocks noGrp="1"/>
          </p:cNvSpPr>
          <p:nvPr>
            <p:ph idx="1"/>
          </p:nvPr>
        </p:nvSpPr>
        <p:spPr>
          <a:xfrm>
            <a:off x="1199456" y="1700808"/>
            <a:ext cx="6566520" cy="4525963"/>
          </a:xfrm>
        </p:spPr>
        <p:txBody>
          <a:bodyPr>
            <a:normAutofit/>
          </a:bodyPr>
          <a:lstStyle/>
          <a:p>
            <a:pPr marL="0" indent="0">
              <a:lnSpc>
                <a:spcPts val="5500"/>
              </a:lnSpc>
              <a:buNone/>
            </a:pPr>
            <a:r>
              <a:rPr lang="ja-JP" altLang="en-US" sz="4400" dirty="0"/>
              <a:t>① 人に聞く</a:t>
            </a:r>
            <a:endParaRPr lang="en-US" altLang="ja-JP" sz="4400" dirty="0"/>
          </a:p>
          <a:p>
            <a:pPr marL="0" indent="0">
              <a:lnSpc>
                <a:spcPts val="5500"/>
              </a:lnSpc>
              <a:buNone/>
            </a:pPr>
            <a:r>
              <a:rPr lang="ja-JP" altLang="en-US" sz="4400" dirty="0"/>
              <a:t>② </a:t>
            </a:r>
            <a:r>
              <a:rPr lang="en-US" altLang="ja-JP" sz="4400" dirty="0"/>
              <a:t>Google</a:t>
            </a:r>
            <a:r>
              <a:rPr lang="ja-JP" altLang="en-US" sz="4400" dirty="0"/>
              <a:t>で検索する</a:t>
            </a:r>
            <a:endParaRPr lang="en-US" altLang="ja-JP" sz="4400" dirty="0"/>
          </a:p>
          <a:p>
            <a:pPr marL="0" indent="0">
              <a:lnSpc>
                <a:spcPts val="5500"/>
              </a:lnSpc>
              <a:buNone/>
            </a:pPr>
            <a:r>
              <a:rPr lang="ja-JP" altLang="en-US" sz="4400" dirty="0"/>
              <a:t>③ 辞書を引く</a:t>
            </a:r>
            <a:endParaRPr lang="en-US" altLang="ja-JP" sz="4400" dirty="0"/>
          </a:p>
          <a:p>
            <a:pPr marL="0" indent="0">
              <a:lnSpc>
                <a:spcPts val="5500"/>
              </a:lnSpc>
              <a:buNone/>
            </a:pPr>
            <a:r>
              <a:rPr lang="ja-JP" altLang="en-US" sz="4400" dirty="0"/>
              <a:t>④ 専門書を調べる</a:t>
            </a:r>
          </a:p>
        </p:txBody>
      </p:sp>
    </p:spTree>
    <p:extLst>
      <p:ext uri="{BB962C8B-B14F-4D97-AF65-F5344CB8AC3E}">
        <p14:creationId xmlns:p14="http://schemas.microsoft.com/office/powerpoint/2010/main" val="39607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①人に聞く</a:t>
            </a:r>
            <a:endParaRPr kumimoji="1" lang="ja-JP" altLang="en-US" b="1" dirty="0"/>
          </a:p>
        </p:txBody>
      </p:sp>
      <p:sp>
        <p:nvSpPr>
          <p:cNvPr id="3" name="コンテンツ プレースホルダー 2"/>
          <p:cNvSpPr>
            <a:spLocks noGrp="1"/>
          </p:cNvSpPr>
          <p:nvPr>
            <p:ph idx="1"/>
          </p:nvPr>
        </p:nvSpPr>
        <p:spPr>
          <a:xfrm>
            <a:off x="609600" y="1268760"/>
            <a:ext cx="10972800" cy="5328592"/>
          </a:xfrm>
        </p:spPr>
        <p:txBody>
          <a:bodyPr>
            <a:noAutofit/>
          </a:bodyPr>
          <a:lstStyle/>
          <a:p>
            <a:pPr>
              <a:lnSpc>
                <a:spcPts val="4400"/>
              </a:lnSpc>
            </a:pPr>
            <a:r>
              <a:rPr kumimoji="1" lang="ja-JP" altLang="en-US" sz="3600" b="1" dirty="0">
                <a:latin typeface="+mn-ea"/>
              </a:rPr>
              <a:t>メリット</a:t>
            </a:r>
            <a:endParaRPr kumimoji="1" lang="en-US" altLang="ja-JP" sz="3600" b="1" dirty="0">
              <a:latin typeface="+mn-ea"/>
            </a:endParaRPr>
          </a:p>
          <a:p>
            <a:pPr marL="0" indent="0">
              <a:lnSpc>
                <a:spcPts val="4400"/>
              </a:lnSpc>
              <a:buNone/>
            </a:pPr>
            <a:r>
              <a:rPr lang="ja-JP" altLang="en-US" sz="3600" dirty="0">
                <a:latin typeface="+mn-ea"/>
              </a:rPr>
              <a:t>　</a:t>
            </a:r>
            <a:r>
              <a:rPr lang="en-US" altLang="ja-JP" sz="3600" dirty="0">
                <a:latin typeface="+mn-ea"/>
              </a:rPr>
              <a:t>	</a:t>
            </a:r>
            <a:r>
              <a:rPr lang="ja-JP" altLang="en-US" sz="3600" dirty="0">
                <a:latin typeface="+mn-ea"/>
              </a:rPr>
              <a:t>すぐにわかる</a:t>
            </a:r>
            <a:endParaRPr lang="en-US" altLang="ja-JP" sz="3600" dirty="0">
              <a:latin typeface="+mn-ea"/>
            </a:endParaRPr>
          </a:p>
          <a:p>
            <a:pPr marL="0" indent="0">
              <a:lnSpc>
                <a:spcPts val="4400"/>
              </a:lnSpc>
              <a:buNone/>
            </a:pPr>
            <a:r>
              <a:rPr kumimoji="1" lang="ja-JP" altLang="en-US" sz="3600" dirty="0">
                <a:latin typeface="+mn-ea"/>
              </a:rPr>
              <a:t>　</a:t>
            </a:r>
            <a:r>
              <a:rPr kumimoji="1" lang="en-US" altLang="ja-JP" sz="3600" dirty="0">
                <a:latin typeface="+mn-ea"/>
              </a:rPr>
              <a:t>	</a:t>
            </a:r>
            <a:r>
              <a:rPr kumimoji="1" lang="ja-JP" altLang="en-US" sz="3600" dirty="0">
                <a:latin typeface="+mn-ea"/>
              </a:rPr>
              <a:t>詳しく教えてくれる</a:t>
            </a:r>
            <a:endParaRPr kumimoji="1" lang="en-US" altLang="ja-JP" sz="3600" dirty="0">
              <a:latin typeface="+mn-ea"/>
            </a:endParaRPr>
          </a:p>
          <a:p>
            <a:pPr>
              <a:lnSpc>
                <a:spcPts val="4400"/>
              </a:lnSpc>
            </a:pPr>
            <a:endParaRPr lang="en-US" altLang="ja-JP" sz="3600" dirty="0">
              <a:latin typeface="+mn-ea"/>
            </a:endParaRPr>
          </a:p>
          <a:p>
            <a:pPr>
              <a:lnSpc>
                <a:spcPts val="4400"/>
              </a:lnSpc>
            </a:pPr>
            <a:r>
              <a:rPr kumimoji="1" lang="ja-JP" altLang="en-US" sz="3600" b="1" dirty="0">
                <a:latin typeface="+mn-ea"/>
              </a:rPr>
              <a:t>デメリット</a:t>
            </a:r>
            <a:endParaRPr kumimoji="1" lang="en-US" altLang="ja-JP" sz="3600" b="1" dirty="0">
              <a:latin typeface="+mn-ea"/>
            </a:endParaRPr>
          </a:p>
          <a:p>
            <a:pPr marL="0" indent="0">
              <a:lnSpc>
                <a:spcPts val="4400"/>
              </a:lnSpc>
              <a:buNone/>
            </a:pPr>
            <a:r>
              <a:rPr lang="ja-JP" altLang="en-US" sz="3600" dirty="0">
                <a:latin typeface="+mn-ea"/>
              </a:rPr>
              <a:t>　</a:t>
            </a:r>
            <a:r>
              <a:rPr lang="en-US" altLang="ja-JP" sz="3600" dirty="0">
                <a:latin typeface="+mn-ea"/>
              </a:rPr>
              <a:t>	</a:t>
            </a:r>
            <a:r>
              <a:rPr lang="ja-JP" altLang="en-US" sz="3600" dirty="0">
                <a:latin typeface="+mn-ea"/>
              </a:rPr>
              <a:t>内容が正しいとは限らない</a:t>
            </a:r>
            <a:endParaRPr lang="en-US" altLang="ja-JP" sz="3600" dirty="0">
              <a:latin typeface="+mn-ea"/>
            </a:endParaRPr>
          </a:p>
          <a:p>
            <a:pPr marL="0" indent="0">
              <a:lnSpc>
                <a:spcPts val="4400"/>
              </a:lnSpc>
              <a:buNone/>
            </a:pPr>
            <a:r>
              <a:rPr kumimoji="1" lang="ja-JP" altLang="en-US" sz="3600" dirty="0">
                <a:latin typeface="+mn-ea"/>
              </a:rPr>
              <a:t>　</a:t>
            </a:r>
            <a:r>
              <a:rPr kumimoji="1" lang="en-US" altLang="ja-JP" sz="3600" dirty="0">
                <a:latin typeface="+mn-ea"/>
              </a:rPr>
              <a:t>	</a:t>
            </a:r>
            <a:r>
              <a:rPr kumimoji="1" lang="ja-JP" altLang="en-US" sz="3600" dirty="0">
                <a:latin typeface="+mn-ea"/>
              </a:rPr>
              <a:t>わからないことがある</a:t>
            </a:r>
            <a:endParaRPr kumimoji="1" lang="en-US" altLang="ja-JP" sz="3600" dirty="0">
              <a:latin typeface="+mn-ea"/>
            </a:endParaRPr>
          </a:p>
          <a:p>
            <a:pPr marL="0" indent="0">
              <a:lnSpc>
                <a:spcPts val="4400"/>
              </a:lnSpc>
              <a:buNone/>
            </a:pPr>
            <a:r>
              <a:rPr kumimoji="1" lang="ja-JP" altLang="en-US" sz="3600" dirty="0">
                <a:latin typeface="+mn-ea"/>
              </a:rPr>
              <a:t>　</a:t>
            </a:r>
            <a:r>
              <a:rPr kumimoji="1" lang="en-US" altLang="ja-JP" sz="3600" dirty="0">
                <a:latin typeface="+mn-ea"/>
              </a:rPr>
              <a:t>	</a:t>
            </a:r>
            <a:r>
              <a:rPr kumimoji="1" lang="ja-JP" altLang="en-US" sz="3600" dirty="0">
                <a:latin typeface="+mn-ea"/>
              </a:rPr>
              <a:t>面倒くさがられる</a:t>
            </a:r>
          </a:p>
        </p:txBody>
      </p:sp>
      <p:pic>
        <p:nvPicPr>
          <p:cNvPr id="1028" name="Picture 4" descr="世間話をする男性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128" y="1409219"/>
            <a:ext cx="4334272" cy="392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64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②</a:t>
            </a:r>
            <a:r>
              <a:rPr lang="en-US" altLang="ja-JP" b="1" dirty="0"/>
              <a:t>Google</a:t>
            </a:r>
            <a:r>
              <a:rPr lang="ja-JP" altLang="en-US" b="1" dirty="0"/>
              <a:t>で検索する</a:t>
            </a:r>
            <a:endParaRPr kumimoji="1" lang="ja-JP" altLang="en-US" b="1" dirty="0"/>
          </a:p>
        </p:txBody>
      </p:sp>
      <p:sp>
        <p:nvSpPr>
          <p:cNvPr id="5" name="コンテンツ プレースホルダー 2"/>
          <p:cNvSpPr>
            <a:spLocks noGrp="1"/>
          </p:cNvSpPr>
          <p:nvPr>
            <p:ph idx="1"/>
          </p:nvPr>
        </p:nvSpPr>
        <p:spPr>
          <a:xfrm>
            <a:off x="609600" y="1268760"/>
            <a:ext cx="10972800" cy="5328592"/>
          </a:xfrm>
        </p:spPr>
        <p:txBody>
          <a:bodyPr>
            <a:noAutofit/>
          </a:bodyPr>
          <a:lstStyle/>
          <a:p>
            <a:pPr>
              <a:lnSpc>
                <a:spcPts val="4400"/>
              </a:lnSpc>
            </a:pPr>
            <a:r>
              <a:rPr kumimoji="1" lang="ja-JP" altLang="en-US" sz="3600" b="1" dirty="0">
                <a:latin typeface="+mn-ea"/>
              </a:rPr>
              <a:t>メリット</a:t>
            </a:r>
            <a:endParaRPr kumimoji="1" lang="en-US" altLang="ja-JP" sz="3600" b="1" dirty="0">
              <a:latin typeface="+mn-ea"/>
            </a:endParaRPr>
          </a:p>
          <a:p>
            <a:pPr marL="0" indent="0">
              <a:lnSpc>
                <a:spcPts val="4400"/>
              </a:lnSpc>
              <a:buNone/>
            </a:pPr>
            <a:r>
              <a:rPr lang="ja-JP" altLang="en-US" sz="3600" dirty="0">
                <a:latin typeface="+mn-ea"/>
              </a:rPr>
              <a:t>　</a:t>
            </a:r>
            <a:r>
              <a:rPr lang="en-US" altLang="ja-JP" sz="3600" dirty="0">
                <a:latin typeface="+mn-ea"/>
              </a:rPr>
              <a:t>	</a:t>
            </a:r>
            <a:r>
              <a:rPr lang="ja-JP" altLang="en-US" sz="3600" dirty="0">
                <a:latin typeface="+mn-ea"/>
              </a:rPr>
              <a:t>すぐにわかる</a:t>
            </a:r>
            <a:endParaRPr lang="en-US" altLang="ja-JP" sz="3600" dirty="0">
              <a:latin typeface="+mn-ea"/>
            </a:endParaRPr>
          </a:p>
          <a:p>
            <a:pPr marL="0" indent="0">
              <a:lnSpc>
                <a:spcPts val="4400"/>
              </a:lnSpc>
              <a:buNone/>
            </a:pPr>
            <a:r>
              <a:rPr kumimoji="1" lang="ja-JP" altLang="en-US" sz="3600" dirty="0">
                <a:latin typeface="+mn-ea"/>
              </a:rPr>
              <a:t>　</a:t>
            </a:r>
            <a:r>
              <a:rPr kumimoji="1" lang="en-US" altLang="ja-JP" sz="3600" dirty="0">
                <a:latin typeface="+mn-ea"/>
              </a:rPr>
              <a:t>	</a:t>
            </a:r>
            <a:r>
              <a:rPr kumimoji="1" lang="ja-JP" altLang="en-US" sz="3600" dirty="0">
                <a:latin typeface="+mn-ea"/>
              </a:rPr>
              <a:t>詳しく教えてくれる</a:t>
            </a:r>
            <a:endParaRPr kumimoji="1" lang="en-US" altLang="ja-JP" sz="3600" dirty="0">
              <a:latin typeface="+mn-ea"/>
            </a:endParaRPr>
          </a:p>
          <a:p>
            <a:pPr>
              <a:lnSpc>
                <a:spcPts val="4400"/>
              </a:lnSpc>
            </a:pPr>
            <a:endParaRPr lang="en-US" altLang="ja-JP" sz="3600" dirty="0">
              <a:latin typeface="+mn-ea"/>
            </a:endParaRPr>
          </a:p>
          <a:p>
            <a:pPr>
              <a:lnSpc>
                <a:spcPts val="4400"/>
              </a:lnSpc>
            </a:pPr>
            <a:r>
              <a:rPr kumimoji="1" lang="ja-JP" altLang="en-US" sz="3600" b="1" dirty="0">
                <a:latin typeface="+mn-ea"/>
              </a:rPr>
              <a:t>デメリット</a:t>
            </a:r>
            <a:endParaRPr kumimoji="1" lang="en-US" altLang="ja-JP" sz="3600" b="1" dirty="0">
              <a:latin typeface="+mn-ea"/>
            </a:endParaRPr>
          </a:p>
          <a:p>
            <a:pPr marL="0" indent="0">
              <a:lnSpc>
                <a:spcPts val="4400"/>
              </a:lnSpc>
              <a:buNone/>
            </a:pPr>
            <a:r>
              <a:rPr lang="ja-JP" altLang="en-US" sz="3600" dirty="0">
                <a:latin typeface="+mn-ea"/>
              </a:rPr>
              <a:t>　</a:t>
            </a:r>
            <a:r>
              <a:rPr lang="en-US" altLang="ja-JP" sz="3600" dirty="0">
                <a:latin typeface="+mn-ea"/>
              </a:rPr>
              <a:t>	</a:t>
            </a:r>
            <a:r>
              <a:rPr lang="ja-JP" altLang="en-US" sz="3600" b="1" dirty="0">
                <a:solidFill>
                  <a:srgbClr val="FF0000"/>
                </a:solidFill>
                <a:latin typeface="+mn-ea"/>
              </a:rPr>
              <a:t>内容が正しいとは限らない</a:t>
            </a:r>
            <a:endParaRPr lang="en-US" altLang="ja-JP" sz="3600" b="1" dirty="0">
              <a:solidFill>
                <a:srgbClr val="FF0000"/>
              </a:solidFill>
              <a:latin typeface="+mn-ea"/>
            </a:endParaRPr>
          </a:p>
          <a:p>
            <a:pPr marL="0" indent="0">
              <a:lnSpc>
                <a:spcPts val="4400"/>
              </a:lnSpc>
              <a:buNone/>
            </a:pPr>
            <a:r>
              <a:rPr kumimoji="1" lang="ja-JP" altLang="en-US" sz="3600" dirty="0">
                <a:latin typeface="+mn-ea"/>
              </a:rPr>
              <a:t>　</a:t>
            </a:r>
            <a:r>
              <a:rPr kumimoji="1" lang="en-US" altLang="ja-JP" sz="3600" dirty="0">
                <a:latin typeface="+mn-ea"/>
              </a:rPr>
              <a:t>	</a:t>
            </a:r>
            <a:r>
              <a:rPr kumimoji="1" lang="ja-JP" altLang="en-US" sz="3600" dirty="0">
                <a:latin typeface="+mn-ea"/>
              </a:rPr>
              <a:t>わからないことがある</a:t>
            </a:r>
            <a:endParaRPr kumimoji="1" lang="en-US" altLang="ja-JP" sz="3600" dirty="0">
              <a:latin typeface="+mn-ea"/>
            </a:endParaRPr>
          </a:p>
          <a:p>
            <a:pPr marL="0" indent="0">
              <a:lnSpc>
                <a:spcPts val="4400"/>
              </a:lnSpc>
              <a:buNone/>
            </a:pPr>
            <a:r>
              <a:rPr kumimoji="1" lang="ja-JP" altLang="en-US" sz="3600" dirty="0">
                <a:latin typeface="+mn-ea"/>
              </a:rPr>
              <a:t>　</a:t>
            </a:r>
            <a:r>
              <a:rPr kumimoji="1" lang="en-US" altLang="ja-JP" sz="3600" dirty="0">
                <a:latin typeface="+mn-ea"/>
              </a:rPr>
              <a:t>	</a:t>
            </a:r>
            <a:endParaRPr kumimoji="1" lang="ja-JP" altLang="en-US" sz="3600" dirty="0">
              <a:latin typeface="+mn-ea"/>
            </a:endParaRPr>
          </a:p>
        </p:txBody>
      </p:sp>
      <p:pic>
        <p:nvPicPr>
          <p:cNvPr id="4100" name="Picture 4" descr="パソコンを使う男女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136" y="1417638"/>
            <a:ext cx="4608512" cy="425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9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③</a:t>
            </a:r>
            <a:r>
              <a:rPr lang="ja-JP" altLang="en-US" b="1" dirty="0"/>
              <a:t>辞書を引く</a:t>
            </a:r>
            <a:endParaRPr kumimoji="1" lang="ja-JP" altLang="en-US" b="1" dirty="0"/>
          </a:p>
        </p:txBody>
      </p:sp>
      <p:sp>
        <p:nvSpPr>
          <p:cNvPr id="3" name="コンテンツ プレースホルダー 2"/>
          <p:cNvSpPr>
            <a:spLocks noGrp="1"/>
          </p:cNvSpPr>
          <p:nvPr>
            <p:ph idx="1"/>
          </p:nvPr>
        </p:nvSpPr>
        <p:spPr/>
        <p:txBody>
          <a:bodyPr>
            <a:noAutofit/>
          </a:bodyPr>
          <a:lstStyle/>
          <a:p>
            <a:r>
              <a:rPr lang="ja-JP" altLang="en-US" sz="3600" b="1" dirty="0"/>
              <a:t>メリット</a:t>
            </a:r>
            <a:endParaRPr lang="en-US" altLang="ja-JP" sz="3600" b="1" dirty="0"/>
          </a:p>
          <a:p>
            <a:pPr marL="0" indent="0">
              <a:buNone/>
            </a:pPr>
            <a:r>
              <a:rPr lang="ja-JP" altLang="en-US" sz="3600" dirty="0"/>
              <a:t>　</a:t>
            </a:r>
            <a:r>
              <a:rPr lang="en-US" altLang="ja-JP" sz="3600" dirty="0"/>
              <a:t>	</a:t>
            </a:r>
            <a:r>
              <a:rPr lang="ja-JP" altLang="en-US" sz="3600" dirty="0"/>
              <a:t>ある程度わかる</a:t>
            </a:r>
            <a:endParaRPr lang="en-US" altLang="ja-JP" sz="3600" dirty="0"/>
          </a:p>
          <a:p>
            <a:pPr marL="0" indent="0">
              <a:buNone/>
            </a:pPr>
            <a:r>
              <a:rPr lang="ja-JP" altLang="en-US" sz="3600" dirty="0"/>
              <a:t>　</a:t>
            </a:r>
            <a:r>
              <a:rPr lang="en-US" altLang="ja-JP" sz="3600" dirty="0"/>
              <a:t>	</a:t>
            </a:r>
            <a:r>
              <a:rPr lang="ja-JP" altLang="en-US" sz="3600" dirty="0"/>
              <a:t>内容は信用できる</a:t>
            </a:r>
            <a:endParaRPr lang="en-US" altLang="ja-JP" sz="3600" dirty="0"/>
          </a:p>
          <a:p>
            <a:endParaRPr lang="en-US" altLang="ja-JP" sz="3600" dirty="0"/>
          </a:p>
          <a:p>
            <a:r>
              <a:rPr lang="ja-JP" altLang="en-US" sz="3600" b="1" dirty="0"/>
              <a:t>デメリット</a:t>
            </a:r>
            <a:endParaRPr lang="en-US" altLang="ja-JP" sz="3600" b="1" dirty="0"/>
          </a:p>
          <a:p>
            <a:pPr marL="0" indent="0">
              <a:buNone/>
            </a:pPr>
            <a:r>
              <a:rPr lang="ja-JP" altLang="en-US" sz="3600" dirty="0"/>
              <a:t>　</a:t>
            </a:r>
            <a:r>
              <a:rPr lang="en-US" altLang="ja-JP" sz="3600" dirty="0"/>
              <a:t>	</a:t>
            </a:r>
            <a:r>
              <a:rPr lang="ja-JP" altLang="en-US" sz="3600" dirty="0"/>
              <a:t>手間がかかる</a:t>
            </a:r>
            <a:endParaRPr lang="en-US" altLang="ja-JP" sz="3600" dirty="0"/>
          </a:p>
          <a:p>
            <a:pPr marL="0" indent="0">
              <a:buNone/>
            </a:pPr>
            <a:r>
              <a:rPr lang="ja-JP" altLang="en-US" sz="3600" dirty="0"/>
              <a:t>　</a:t>
            </a:r>
            <a:r>
              <a:rPr lang="en-US" altLang="ja-JP" sz="3600" dirty="0"/>
              <a:t>	</a:t>
            </a:r>
            <a:r>
              <a:rPr lang="ja-JP" altLang="en-US" sz="3600" dirty="0"/>
              <a:t>揃えるのが面倒</a:t>
            </a:r>
            <a:endParaRPr lang="en-US" altLang="ja-JP" sz="3600" dirty="0"/>
          </a:p>
        </p:txBody>
      </p:sp>
      <p:pic>
        <p:nvPicPr>
          <p:cNvPr id="5122" name="Picture 2" descr="勉強好きな学生のイラスト（女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76" y="1340768"/>
            <a:ext cx="3659447" cy="47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84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④専門書を調べる</a:t>
            </a:r>
          </a:p>
        </p:txBody>
      </p:sp>
      <p:sp>
        <p:nvSpPr>
          <p:cNvPr id="3" name="コンテンツ プレースホルダー 2"/>
          <p:cNvSpPr>
            <a:spLocks noGrp="1"/>
          </p:cNvSpPr>
          <p:nvPr>
            <p:ph idx="1"/>
          </p:nvPr>
        </p:nvSpPr>
        <p:spPr/>
        <p:txBody>
          <a:bodyPr>
            <a:normAutofit/>
          </a:bodyPr>
          <a:lstStyle/>
          <a:p>
            <a:r>
              <a:rPr lang="ja-JP" altLang="en-US" sz="3600" b="1" dirty="0"/>
              <a:t>メリット</a:t>
            </a:r>
            <a:endParaRPr lang="en-US" altLang="ja-JP" sz="3600" b="1" dirty="0"/>
          </a:p>
          <a:p>
            <a:pPr marL="0" indent="0">
              <a:buNone/>
            </a:pPr>
            <a:r>
              <a:rPr lang="ja-JP" altLang="en-US" sz="3600" dirty="0"/>
              <a:t>　</a:t>
            </a:r>
            <a:r>
              <a:rPr lang="en-US" altLang="ja-JP" sz="3600" dirty="0"/>
              <a:t>	</a:t>
            </a:r>
            <a:r>
              <a:rPr lang="ja-JP" altLang="en-US" sz="3600" dirty="0"/>
              <a:t>内容は信用できる</a:t>
            </a:r>
            <a:endParaRPr lang="en-US" altLang="ja-JP" sz="3600" dirty="0"/>
          </a:p>
          <a:p>
            <a:endParaRPr lang="en-US" altLang="ja-JP" sz="3600" dirty="0"/>
          </a:p>
          <a:p>
            <a:r>
              <a:rPr lang="ja-JP" altLang="en-US" sz="3600" b="1" dirty="0"/>
              <a:t>デメリット</a:t>
            </a:r>
            <a:endParaRPr lang="en-US" altLang="ja-JP" sz="3600" b="1" dirty="0"/>
          </a:p>
          <a:p>
            <a:pPr marL="0" indent="0">
              <a:buNone/>
            </a:pPr>
            <a:r>
              <a:rPr lang="ja-JP" altLang="en-US" sz="3600" dirty="0"/>
              <a:t>　</a:t>
            </a:r>
            <a:r>
              <a:rPr lang="en-US" altLang="ja-JP" sz="3600" dirty="0"/>
              <a:t>	</a:t>
            </a:r>
            <a:r>
              <a:rPr lang="ja-JP" altLang="en-US" sz="3600" dirty="0"/>
              <a:t>載っている本を見つけるのが大変</a:t>
            </a:r>
            <a:endParaRPr lang="en-US" altLang="ja-JP" sz="3600" dirty="0"/>
          </a:p>
          <a:p>
            <a:endParaRPr lang="en-US" altLang="ja-JP" sz="3600" dirty="0"/>
          </a:p>
          <a:p>
            <a:endParaRPr kumimoji="1" lang="ja-JP" altLang="en-US" sz="3600" dirty="0"/>
          </a:p>
        </p:txBody>
      </p:sp>
      <p:pic>
        <p:nvPicPr>
          <p:cNvPr id="6146" name="Picture 2" descr="本を読む博士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1196752"/>
            <a:ext cx="3737215"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1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16632"/>
            <a:ext cx="10972800" cy="1143000"/>
          </a:xfrm>
        </p:spPr>
        <p:txBody>
          <a:bodyPr/>
          <a:lstStyle/>
          <a:p>
            <a:r>
              <a:rPr kumimoji="1" lang="ja-JP" altLang="en-US" b="1" dirty="0"/>
              <a:t>文献調査</a:t>
            </a:r>
          </a:p>
        </p:txBody>
      </p:sp>
      <p:sp>
        <p:nvSpPr>
          <p:cNvPr id="3" name="コンテンツ プレースホルダー 2"/>
          <p:cNvSpPr>
            <a:spLocks noGrp="1"/>
          </p:cNvSpPr>
          <p:nvPr>
            <p:ph idx="1"/>
          </p:nvPr>
        </p:nvSpPr>
        <p:spPr>
          <a:xfrm>
            <a:off x="263352" y="1052736"/>
            <a:ext cx="13695312" cy="4525963"/>
          </a:xfrm>
        </p:spPr>
        <p:txBody>
          <a:bodyPr>
            <a:noAutofit/>
          </a:bodyPr>
          <a:lstStyle/>
          <a:p>
            <a:pPr marL="0" indent="0">
              <a:lnSpc>
                <a:spcPts val="5500"/>
              </a:lnSpc>
              <a:buNone/>
            </a:pPr>
            <a:r>
              <a:rPr kumimoji="1" lang="ja-JP" altLang="en-US" sz="3600" b="1" dirty="0"/>
              <a:t>①辞書を引く</a:t>
            </a:r>
            <a:endParaRPr kumimoji="1" lang="en-US" altLang="ja-JP" sz="3600" b="1" dirty="0"/>
          </a:p>
          <a:p>
            <a:pPr marL="0" indent="0">
              <a:lnSpc>
                <a:spcPts val="5500"/>
              </a:lnSpc>
              <a:buNone/>
            </a:pPr>
            <a:r>
              <a:rPr lang="ja-JP" altLang="en-US" sz="3600" dirty="0"/>
              <a:t>　・辞書，辞典</a:t>
            </a:r>
            <a:r>
              <a:rPr lang="en-US" altLang="ja-JP" sz="3600" dirty="0"/>
              <a:t>  		</a:t>
            </a:r>
            <a:r>
              <a:rPr lang="ja-JP" altLang="en-US" sz="3600" dirty="0"/>
              <a:t>→　</a:t>
            </a:r>
            <a:r>
              <a:rPr lang="ja-JP" altLang="en-US" sz="3600" b="1" dirty="0">
                <a:solidFill>
                  <a:srgbClr val="FF0000"/>
                </a:solidFill>
              </a:rPr>
              <a:t>言葉の意味</a:t>
            </a:r>
            <a:r>
              <a:rPr lang="ja-JP" altLang="en-US" sz="3600" dirty="0"/>
              <a:t>を調べる</a:t>
            </a:r>
            <a:endParaRPr lang="en-US" altLang="ja-JP" sz="3600" dirty="0"/>
          </a:p>
          <a:p>
            <a:pPr marL="0" indent="0">
              <a:lnSpc>
                <a:spcPts val="5500"/>
              </a:lnSpc>
              <a:buNone/>
            </a:pPr>
            <a:r>
              <a:rPr kumimoji="1" lang="ja-JP" altLang="en-US" sz="3600" dirty="0"/>
              <a:t>　・事典，百科事典</a:t>
            </a:r>
            <a:r>
              <a:rPr kumimoji="1" lang="en-US" altLang="ja-JP" sz="3600" dirty="0"/>
              <a:t>	</a:t>
            </a:r>
            <a:r>
              <a:rPr lang="ja-JP" altLang="en-US" sz="3600" dirty="0"/>
              <a:t>→　</a:t>
            </a:r>
            <a:r>
              <a:rPr lang="ja-JP" altLang="en-US" sz="3600" b="1" dirty="0">
                <a:solidFill>
                  <a:srgbClr val="FF0000"/>
                </a:solidFill>
              </a:rPr>
              <a:t>事柄の内容</a:t>
            </a:r>
            <a:r>
              <a:rPr lang="ja-JP" altLang="en-US" sz="3600" dirty="0"/>
              <a:t>を調べる</a:t>
            </a:r>
            <a:endParaRPr kumimoji="1" lang="en-US" altLang="ja-JP" sz="3600" dirty="0"/>
          </a:p>
          <a:p>
            <a:pPr marL="0" indent="0">
              <a:lnSpc>
                <a:spcPts val="5500"/>
              </a:lnSpc>
              <a:buNone/>
            </a:pPr>
            <a:r>
              <a:rPr lang="ja-JP" altLang="en-US" sz="3600" dirty="0"/>
              <a:t>　・専門辞典</a:t>
            </a:r>
            <a:r>
              <a:rPr lang="en-US" altLang="ja-JP" sz="3600" dirty="0"/>
              <a:t>		</a:t>
            </a:r>
            <a:r>
              <a:rPr lang="ja-JP" altLang="en-US" sz="3600" dirty="0"/>
              <a:t>→　</a:t>
            </a:r>
            <a:r>
              <a:rPr lang="ja-JP" altLang="en-US" sz="3600" b="1" dirty="0">
                <a:solidFill>
                  <a:srgbClr val="FF0000"/>
                </a:solidFill>
              </a:rPr>
              <a:t>専門的なこと</a:t>
            </a:r>
            <a:r>
              <a:rPr lang="ja-JP" altLang="en-US" sz="3600" dirty="0"/>
              <a:t>を調べる</a:t>
            </a:r>
            <a:endParaRPr kumimoji="1" lang="en-US" altLang="ja-JP" sz="3600" dirty="0"/>
          </a:p>
          <a:p>
            <a:pPr marL="0" indent="0">
              <a:lnSpc>
                <a:spcPts val="5500"/>
              </a:lnSpc>
              <a:buNone/>
            </a:pPr>
            <a:r>
              <a:rPr lang="ja-JP" altLang="en-US" sz="3600" b="1" dirty="0"/>
              <a:t>②専門書</a:t>
            </a:r>
            <a:endParaRPr lang="en-US" altLang="ja-JP" sz="3600" b="1" dirty="0"/>
          </a:p>
          <a:p>
            <a:pPr marL="0" indent="0">
              <a:lnSpc>
                <a:spcPts val="5500"/>
              </a:lnSpc>
              <a:buNone/>
            </a:pPr>
            <a:r>
              <a:rPr kumimoji="1" lang="ja-JP" altLang="en-US" sz="3600" dirty="0"/>
              <a:t>　・専門書</a:t>
            </a:r>
            <a:endParaRPr kumimoji="1" lang="en-US" altLang="ja-JP" sz="3600" dirty="0"/>
          </a:p>
          <a:p>
            <a:pPr marL="0" indent="0">
              <a:lnSpc>
                <a:spcPts val="5500"/>
              </a:lnSpc>
              <a:buNone/>
            </a:pPr>
            <a:r>
              <a:rPr lang="ja-JP" altLang="en-US" sz="3600" dirty="0"/>
              <a:t>　・論文</a:t>
            </a:r>
            <a:endParaRPr kumimoji="1" lang="ja-JP" altLang="en-US" sz="3600" dirty="0"/>
          </a:p>
        </p:txBody>
      </p:sp>
    </p:spTree>
    <p:extLst>
      <p:ext uri="{BB962C8B-B14F-4D97-AF65-F5344CB8AC3E}">
        <p14:creationId xmlns:p14="http://schemas.microsoft.com/office/powerpoint/2010/main" val="428274799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村">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1326</TotalTime>
  <Words>6840</Words>
  <Application>Microsoft Office PowerPoint</Application>
  <PresentationFormat>ワイド画面</PresentationFormat>
  <Paragraphs>272</Paragraphs>
  <Slides>27</Slides>
  <Notes>27</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27</vt:i4>
      </vt:variant>
    </vt:vector>
  </HeadingPairs>
  <TitlesOfParts>
    <vt:vector size="36" baseType="lpstr">
      <vt:lpstr>メイリオ</vt:lpstr>
      <vt:lpstr>游ゴシック</vt:lpstr>
      <vt:lpstr>Arial</vt:lpstr>
      <vt:lpstr>Calibri</vt:lpstr>
      <vt:lpstr>Calibri Light</vt:lpstr>
      <vt:lpstr>Segoe UI</vt:lpstr>
      <vt:lpstr>Wingdings 2</vt:lpstr>
      <vt:lpstr>HDOfficeLightV0</vt:lpstr>
      <vt:lpstr>Office ​​テーマ</vt:lpstr>
      <vt:lpstr>文献調査</vt:lpstr>
      <vt:lpstr>なぜ文献調査を学ぶのか？</vt:lpstr>
      <vt:lpstr>PowerPoint プレゼンテーション</vt:lpstr>
      <vt:lpstr>知りたいことがあったらどうするか</vt:lpstr>
      <vt:lpstr>①人に聞く</vt:lpstr>
      <vt:lpstr>②Googleで検索する</vt:lpstr>
      <vt:lpstr>③辞書を引く</vt:lpstr>
      <vt:lpstr>④専門書を調べる</vt:lpstr>
      <vt:lpstr>文献調査</vt:lpstr>
      <vt:lpstr>①辞書を引く</vt:lpstr>
      <vt:lpstr>どんな辞書・事典があるか</vt:lpstr>
      <vt:lpstr>どんな辞書・事典があるか</vt:lpstr>
      <vt:lpstr>どんな辞書・事典があるか</vt:lpstr>
      <vt:lpstr>辞書と事典は何が違うか</vt:lpstr>
      <vt:lpstr>広辞苑（岩波書店） </vt:lpstr>
      <vt:lpstr>大辞林（三省堂）</vt:lpstr>
      <vt:lpstr>学研新世紀ビジュアル百科事典</vt:lpstr>
      <vt:lpstr>ブリタニカ百科事典（小項目版）</vt:lpstr>
      <vt:lpstr>世界大百科事典（平凡社） </vt:lpstr>
      <vt:lpstr>日本大百科全書</vt:lpstr>
      <vt:lpstr>理化学事典（岩波書店）</vt:lpstr>
      <vt:lpstr>文字数の比較</vt:lpstr>
      <vt:lpstr>紙の辞書（事典）と電子辞書の違い</vt:lpstr>
      <vt:lpstr>どのように使うか</vt:lpstr>
      <vt:lpstr>PowerPoint プレゼンテーション</vt:lpstr>
      <vt:lpstr>百科事典を活用する</vt:lpstr>
      <vt:lpstr>演習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福岡 辰彦</dc:creator>
  <cp:lastModifiedBy>中村 晃規</cp:lastModifiedBy>
  <cp:revision>55</cp:revision>
  <cp:lastPrinted>2017-04-24T09:59:44Z</cp:lastPrinted>
  <dcterms:created xsi:type="dcterms:W3CDTF">2017-04-23T08:31:11Z</dcterms:created>
  <dcterms:modified xsi:type="dcterms:W3CDTF">2022-11-03T07:08:25Z</dcterms:modified>
</cp:coreProperties>
</file>