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67" r:id="rId3"/>
    <p:sldId id="257" r:id="rId4"/>
    <p:sldId id="258" r:id="rId5"/>
    <p:sldId id="259" r:id="rId6"/>
    <p:sldId id="260" r:id="rId7"/>
    <p:sldId id="261" r:id="rId8"/>
    <p:sldId id="262" r:id="rId9"/>
    <p:sldId id="268" r:id="rId10"/>
    <p:sldId id="263" r:id="rId11"/>
    <p:sldId id="264" r:id="rId12"/>
    <p:sldId id="265" r:id="rId13"/>
    <p:sldId id="266" r:id="rId14"/>
  </p:sldIdLst>
  <p:sldSz cx="9144000" cy="5143500" type="screen16x9"/>
  <p:notesSz cx="6858000" cy="9144000"/>
  <p:embeddedFontLst>
    <p:embeddedFont>
      <p:font typeface="Lato" panose="020B0600070205080204" charset="0"/>
      <p:regular r:id="rId16"/>
      <p:bold r:id="rId17"/>
      <p:italic r:id="rId18"/>
      <p:boldItalic r:id="rId19"/>
    </p:embeddedFont>
    <p:embeddedFont>
      <p:font typeface="Raleway" panose="020B0600070205080204" charset="0"/>
      <p:regular r:id="rId20"/>
      <p:bold r:id="rId21"/>
      <p:italic r:id="rId22"/>
      <p:boldItalic r:id="rId23"/>
    </p:embeddedFont>
    <p:embeddedFont>
      <p:font typeface="メイリオ" panose="020B0604030504040204" pitchFamily="50" charset="-128"/>
      <p:regular r:id="rId24"/>
      <p:bold r:id="rId25"/>
      <p:italic r:id="rId26"/>
      <p:boldItalic r:id="rId27"/>
    </p:embeddedFont>
    <p:embeddedFont>
      <p:font typeface="メイリオ" panose="020B0604030504040204" pitchFamily="50" charset="-128"/>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38" y="5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7db628c30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7db628c30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a9d4eb0246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a9d4eb0246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a9d4eb0246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a9d4eb0246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a9d4eb0246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a9d4eb0246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6495c0390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6495c0390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7b67ac9c11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7b67ac9c11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43bc25fde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43bc25fde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7d63a5ff3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7d63a5ff3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7d63a5ff3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7d63a5ff3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a9d4eb0246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a9d4eb024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a9d4eb0246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a9d4eb0246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6495c0390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6495c0390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0"/>
        <p:cNvGrpSpPr/>
        <p:nvPr/>
      </p:nvGrpSpPr>
      <p:grpSpPr>
        <a:xfrm>
          <a:off x="0" y="0"/>
          <a:ext cx="0" cy="0"/>
          <a:chOff x="0" y="0"/>
          <a:chExt cx="0" cy="0"/>
        </a:xfrm>
      </p:grpSpPr>
      <p:sp>
        <p:nvSpPr>
          <p:cNvPr id="11" name="Google Shape;11;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803742" y="1311231"/>
            <a:ext cx="745763" cy="45826"/>
            <a:chOff x="4580561" y="2589004"/>
            <a:chExt cx="1064464" cy="25200"/>
          </a:xfrm>
        </p:grpSpPr>
        <p:sp>
          <p:nvSpPr>
            <p:cNvPr id="13" name="Google Shape;13;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4836311" y="2333254"/>
              <a:ext cx="25200" cy="536700"/>
            </a:xfrm>
            <a:prstGeom prst="rect">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727950" y="1432625"/>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6" name="Google Shape;16;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7" name="Google Shape;17;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81"/>
        <p:cNvGrpSpPr/>
        <p:nvPr/>
      </p:nvGrpSpPr>
      <p:grpSpPr>
        <a:xfrm>
          <a:off x="0" y="0"/>
          <a:ext cx="0" cy="0"/>
          <a:chOff x="0" y="0"/>
          <a:chExt cx="0" cy="0"/>
        </a:xfrm>
      </p:grpSpPr>
      <p:grpSp>
        <p:nvGrpSpPr>
          <p:cNvPr id="82" name="Google Shape;82;p11"/>
          <p:cNvGrpSpPr/>
          <p:nvPr/>
        </p:nvGrpSpPr>
        <p:grpSpPr>
          <a:xfrm>
            <a:off x="830392" y="4169130"/>
            <a:ext cx="745763" cy="45826"/>
            <a:chOff x="4580561" y="2589004"/>
            <a:chExt cx="1064464" cy="25200"/>
          </a:xfrm>
        </p:grpSpPr>
        <p:sp>
          <p:nvSpPr>
            <p:cNvPr id="83" name="Google Shape;83;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6" name="Google Shape;86;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Clr>
                <a:schemeClr val="lt1"/>
              </a:buClr>
              <a:buSzPts val="2200"/>
              <a:buChar char="●"/>
              <a:defRPr>
                <a:solidFill>
                  <a:schemeClr val="lt1"/>
                </a:solidFill>
              </a:defRPr>
            </a:lvl1pPr>
            <a:lvl2pPr marL="914400" lvl="1" indent="-355600">
              <a:spcBef>
                <a:spcPts val="0"/>
              </a:spcBef>
              <a:spcAft>
                <a:spcPts val="0"/>
              </a:spcAft>
              <a:buClr>
                <a:schemeClr val="lt1"/>
              </a:buClr>
              <a:buSzPts val="2000"/>
              <a:buChar char="○"/>
              <a:defRPr>
                <a:solidFill>
                  <a:schemeClr val="lt1"/>
                </a:solidFill>
              </a:defRPr>
            </a:lvl2pPr>
            <a:lvl3pPr marL="1371600" lvl="2" indent="-355600">
              <a:spcBef>
                <a:spcPts val="0"/>
              </a:spcBef>
              <a:spcAft>
                <a:spcPts val="0"/>
              </a:spcAft>
              <a:buClr>
                <a:schemeClr val="lt1"/>
              </a:buClr>
              <a:buSzPts val="2000"/>
              <a:buChar char="■"/>
              <a:defRPr>
                <a:solidFill>
                  <a:schemeClr val="lt1"/>
                </a:solidFill>
              </a:defRPr>
            </a:lvl3pPr>
            <a:lvl4pPr marL="1828800" lvl="3" indent="-355600">
              <a:spcBef>
                <a:spcPts val="0"/>
              </a:spcBef>
              <a:spcAft>
                <a:spcPts val="0"/>
              </a:spcAft>
              <a:buClr>
                <a:schemeClr val="lt1"/>
              </a:buClr>
              <a:buSzPts val="2000"/>
              <a:buChar char="●"/>
              <a:defRPr>
                <a:solidFill>
                  <a:schemeClr val="lt1"/>
                </a:solidFill>
              </a:defRPr>
            </a:lvl4pPr>
            <a:lvl5pPr marL="2286000" lvl="4" indent="-355600">
              <a:spcBef>
                <a:spcPts val="0"/>
              </a:spcBef>
              <a:spcAft>
                <a:spcPts val="0"/>
              </a:spcAft>
              <a:buClr>
                <a:schemeClr val="lt1"/>
              </a:buClr>
              <a:buSzPts val="2000"/>
              <a:buChar char="○"/>
              <a:defRPr>
                <a:solidFill>
                  <a:schemeClr val="lt1"/>
                </a:solidFill>
              </a:defRPr>
            </a:lvl5pPr>
            <a:lvl6pPr marL="2743200" lvl="5" indent="-355600">
              <a:spcBef>
                <a:spcPts val="0"/>
              </a:spcBef>
              <a:spcAft>
                <a:spcPts val="0"/>
              </a:spcAft>
              <a:buClr>
                <a:schemeClr val="lt1"/>
              </a:buClr>
              <a:buSzPts val="2000"/>
              <a:buChar char="■"/>
              <a:defRPr>
                <a:solidFill>
                  <a:schemeClr val="lt1"/>
                </a:solidFill>
              </a:defRPr>
            </a:lvl6pPr>
            <a:lvl7pPr marL="3200400" lvl="6" indent="-355600">
              <a:spcBef>
                <a:spcPts val="0"/>
              </a:spcBef>
              <a:spcAft>
                <a:spcPts val="0"/>
              </a:spcAft>
              <a:buClr>
                <a:schemeClr val="lt1"/>
              </a:buClr>
              <a:buSzPts val="2000"/>
              <a:buChar char="●"/>
              <a:defRPr>
                <a:solidFill>
                  <a:schemeClr val="lt1"/>
                </a:solidFill>
              </a:defRPr>
            </a:lvl7pPr>
            <a:lvl8pPr marL="3657600" lvl="7" indent="-355600">
              <a:spcBef>
                <a:spcPts val="0"/>
              </a:spcBef>
              <a:spcAft>
                <a:spcPts val="0"/>
              </a:spcAft>
              <a:buClr>
                <a:schemeClr val="lt1"/>
              </a:buClr>
              <a:buSzPts val="2000"/>
              <a:buChar char="○"/>
              <a:defRPr>
                <a:solidFill>
                  <a:schemeClr val="lt1"/>
                </a:solidFill>
              </a:defRPr>
            </a:lvl8pPr>
            <a:lvl9pPr marL="4114800" lvl="8" indent="-355600">
              <a:spcBef>
                <a:spcPts val="0"/>
              </a:spcBef>
              <a:spcAft>
                <a:spcPts val="0"/>
              </a:spcAft>
              <a:buClr>
                <a:schemeClr val="lt1"/>
              </a:buClr>
              <a:buSzPts val="2000"/>
              <a:buChar char="■"/>
              <a:defRPr>
                <a:solidFill>
                  <a:schemeClr val="lt1"/>
                </a:solidFill>
              </a:defRPr>
            </a:lvl9pPr>
          </a:lstStyle>
          <a:p>
            <a:endParaRPr/>
          </a:p>
        </p:txBody>
      </p:sp>
      <p:sp>
        <p:nvSpPr>
          <p:cNvPr id="87" name="Google Shape;87;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grpSp>
        <p:nvGrpSpPr>
          <p:cNvPr id="90" name="Google Shape;90;p12"/>
          <p:cNvGrpSpPr/>
          <p:nvPr/>
        </p:nvGrpSpPr>
        <p:grpSpPr>
          <a:xfrm>
            <a:off x="110617" y="631406"/>
            <a:ext cx="745763" cy="45826"/>
            <a:chOff x="4580561" y="2589004"/>
            <a:chExt cx="1064464" cy="25200"/>
          </a:xfrm>
        </p:grpSpPr>
        <p:sp>
          <p:nvSpPr>
            <p:cNvPr id="91" name="Google Shape;91;p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8"/>
        <p:cNvGrpSpPr/>
        <p:nvPr/>
      </p:nvGrpSpPr>
      <p:grpSpPr>
        <a:xfrm>
          <a:off x="0" y="0"/>
          <a:ext cx="0" cy="0"/>
          <a:chOff x="0" y="0"/>
          <a:chExt cx="0" cy="0"/>
        </a:xfrm>
      </p:grpSpPr>
      <p:grpSp>
        <p:nvGrpSpPr>
          <p:cNvPr id="19" name="Google Shape;19;p3"/>
          <p:cNvGrpSpPr/>
          <p:nvPr/>
        </p:nvGrpSpPr>
        <p:grpSpPr>
          <a:xfrm>
            <a:off x="937342" y="1191256"/>
            <a:ext cx="745763" cy="45826"/>
            <a:chOff x="4580561" y="2589004"/>
            <a:chExt cx="1064464" cy="25200"/>
          </a:xfrm>
        </p:grpSpPr>
        <p:sp>
          <p:nvSpPr>
            <p:cNvPr id="20" name="Google Shape;20;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3"/>
          <p:cNvSpPr txBox="1">
            <a:spLocks noGrp="1"/>
          </p:cNvSpPr>
          <p:nvPr>
            <p:ph type="title"/>
          </p:nvPr>
        </p:nvSpPr>
        <p:spPr>
          <a:xfrm>
            <a:off x="1010350" y="1360275"/>
            <a:ext cx="6671100" cy="25872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400"/>
              <a:buNone/>
              <a:defRPr sz="34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3" name="Google Shape;23;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
        <p:nvSpPr>
          <p:cNvPr id="24" name="Google Shape;24;p3"/>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0" y="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8" name="Google Shape;28;p4"/>
          <p:cNvSpPr txBox="1">
            <a:spLocks noGrp="1"/>
          </p:cNvSpPr>
          <p:nvPr>
            <p:ph type="body" idx="1"/>
          </p:nvPr>
        </p:nvSpPr>
        <p:spPr>
          <a:xfrm>
            <a:off x="249575" y="879225"/>
            <a:ext cx="8561400" cy="38706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9" name="Google Shape;29;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grpSp>
        <p:nvGrpSpPr>
          <p:cNvPr id="30" name="Google Shape;30;p4"/>
          <p:cNvGrpSpPr/>
          <p:nvPr/>
        </p:nvGrpSpPr>
        <p:grpSpPr>
          <a:xfrm>
            <a:off x="110617" y="631406"/>
            <a:ext cx="745763" cy="45826"/>
            <a:chOff x="4580561" y="2589004"/>
            <a:chExt cx="1064464" cy="25200"/>
          </a:xfrm>
        </p:grpSpPr>
        <p:sp>
          <p:nvSpPr>
            <p:cNvPr id="31" name="Google Shape;31;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5"/>
          <p:cNvGrpSpPr/>
          <p:nvPr/>
        </p:nvGrpSpPr>
        <p:grpSpPr>
          <a:xfrm>
            <a:off x="110617" y="631406"/>
            <a:ext cx="745763" cy="45826"/>
            <a:chOff x="4580561" y="2589004"/>
            <a:chExt cx="1064464" cy="25200"/>
          </a:xfrm>
        </p:grpSpPr>
        <p:sp>
          <p:nvSpPr>
            <p:cNvPr id="36" name="Google Shape;36;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5"/>
          <p:cNvSpPr txBox="1">
            <a:spLocks noGrp="1"/>
          </p:cNvSpPr>
          <p:nvPr>
            <p:ph type="title"/>
          </p:nvPr>
        </p:nvSpPr>
        <p:spPr>
          <a:xfrm>
            <a:off x="0" y="-2370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9" name="Google Shape;39;p5"/>
          <p:cNvSpPr txBox="1">
            <a:spLocks noGrp="1"/>
          </p:cNvSpPr>
          <p:nvPr>
            <p:ph type="body" idx="1"/>
          </p:nvPr>
        </p:nvSpPr>
        <p:spPr>
          <a:xfrm>
            <a:off x="276125" y="905875"/>
            <a:ext cx="3774300" cy="22611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0" name="Google Shape;40;p5"/>
          <p:cNvSpPr txBox="1">
            <a:spLocks noGrp="1"/>
          </p:cNvSpPr>
          <p:nvPr>
            <p:ph type="body" idx="2"/>
          </p:nvPr>
        </p:nvSpPr>
        <p:spPr>
          <a:xfrm>
            <a:off x="4483654" y="772600"/>
            <a:ext cx="3774300" cy="22611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1" name="Google Shape;41;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0" y="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5" name="Google Shape;45;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grpSp>
        <p:nvGrpSpPr>
          <p:cNvPr id="46" name="Google Shape;46;p6"/>
          <p:cNvGrpSpPr/>
          <p:nvPr/>
        </p:nvGrpSpPr>
        <p:grpSpPr>
          <a:xfrm>
            <a:off x="110617" y="631406"/>
            <a:ext cx="745763" cy="45826"/>
            <a:chOff x="4580561" y="2589004"/>
            <a:chExt cx="1064464" cy="25200"/>
          </a:xfrm>
        </p:grpSpPr>
        <p:sp>
          <p:nvSpPr>
            <p:cNvPr id="47" name="Google Shape;47;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txBox="1">
            <a:spLocks noGrp="1"/>
          </p:cNvSpPr>
          <p:nvPr>
            <p:ph type="title"/>
          </p:nvPr>
        </p:nvSpPr>
        <p:spPr>
          <a:xfrm>
            <a:off x="0" y="0"/>
            <a:ext cx="9144000" cy="4878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2" name="Google Shape;52;p7"/>
          <p:cNvSpPr txBox="1">
            <a:spLocks noGrp="1"/>
          </p:cNvSpPr>
          <p:nvPr>
            <p:ph type="body" idx="1"/>
          </p:nvPr>
        </p:nvSpPr>
        <p:spPr>
          <a:xfrm>
            <a:off x="150600" y="794175"/>
            <a:ext cx="4901400" cy="43494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53" name="Google Shape;53;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grpSp>
        <p:nvGrpSpPr>
          <p:cNvPr id="54" name="Google Shape;54;p7"/>
          <p:cNvGrpSpPr/>
          <p:nvPr/>
        </p:nvGrpSpPr>
        <p:grpSpPr>
          <a:xfrm>
            <a:off x="110617" y="631406"/>
            <a:ext cx="745763" cy="45826"/>
            <a:chOff x="4580561" y="2589004"/>
            <a:chExt cx="1064464" cy="25200"/>
          </a:xfrm>
        </p:grpSpPr>
        <p:sp>
          <p:nvSpPr>
            <p:cNvPr id="55" name="Google Shape;55;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7"/>
        <p:cNvGrpSpPr/>
        <p:nvPr/>
      </p:nvGrpSpPr>
      <p:grpSpPr>
        <a:xfrm>
          <a:off x="0" y="0"/>
          <a:ext cx="0" cy="0"/>
          <a:chOff x="0" y="0"/>
          <a:chExt cx="0" cy="0"/>
        </a:xfrm>
      </p:grpSpPr>
      <p:grpSp>
        <p:nvGrpSpPr>
          <p:cNvPr id="58" name="Google Shape;58;p8"/>
          <p:cNvGrpSpPr/>
          <p:nvPr/>
        </p:nvGrpSpPr>
        <p:grpSpPr>
          <a:xfrm>
            <a:off x="729442" y="3129430"/>
            <a:ext cx="745763" cy="45826"/>
            <a:chOff x="4580561" y="2589004"/>
            <a:chExt cx="1064464" cy="25200"/>
          </a:xfrm>
        </p:grpSpPr>
        <p:sp>
          <p:nvSpPr>
            <p:cNvPr id="59" name="Google Shape;59;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8"/>
          <p:cNvSpPr txBox="1">
            <a:spLocks noGrp="1"/>
          </p:cNvSpPr>
          <p:nvPr>
            <p:ph type="title"/>
          </p:nvPr>
        </p:nvSpPr>
        <p:spPr>
          <a:xfrm>
            <a:off x="574300" y="1019425"/>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2" name="Google Shape;62;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grpSp>
        <p:nvGrpSpPr>
          <p:cNvPr id="63" name="Google Shape;63;p8"/>
          <p:cNvGrpSpPr/>
          <p:nvPr/>
        </p:nvGrpSpPr>
        <p:grpSpPr>
          <a:xfrm>
            <a:off x="110617" y="631406"/>
            <a:ext cx="745763" cy="45826"/>
            <a:chOff x="4580561" y="2589004"/>
            <a:chExt cx="1064464" cy="25200"/>
          </a:xfrm>
        </p:grpSpPr>
        <p:sp>
          <p:nvSpPr>
            <p:cNvPr id="64" name="Google Shape;64;p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sp>
        <p:nvSpPr>
          <p:cNvPr id="67" name="Google Shape;67;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9"/>
          <p:cNvGrpSpPr/>
          <p:nvPr/>
        </p:nvGrpSpPr>
        <p:grpSpPr>
          <a:xfrm>
            <a:off x="830392" y="1191256"/>
            <a:ext cx="745763" cy="45826"/>
            <a:chOff x="4580561" y="2589004"/>
            <a:chExt cx="1064464" cy="25200"/>
          </a:xfrm>
        </p:grpSpPr>
        <p:sp>
          <p:nvSpPr>
            <p:cNvPr id="69" name="Google Shape;69;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72" name="Google Shape;72;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73" name="Google Shape;73;p9"/>
          <p:cNvSpPr txBox="1">
            <a:spLocks noGrp="1"/>
          </p:cNvSpPr>
          <p:nvPr>
            <p:ph type="body" idx="2"/>
          </p:nvPr>
        </p:nvSpPr>
        <p:spPr>
          <a:xfrm>
            <a:off x="4747675" y="832775"/>
            <a:ext cx="4089900" cy="40125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74" name="Google Shape;74;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
        <p:cNvGrpSpPr/>
        <p:nvPr/>
      </p:nvGrpSpPr>
      <p:grpSpPr>
        <a:xfrm>
          <a:off x="0" y="0"/>
          <a:ext cx="0" cy="0"/>
          <a:chOff x="0" y="0"/>
          <a:chExt cx="0" cy="0"/>
        </a:xfrm>
      </p:grpSpPr>
      <p:sp>
        <p:nvSpPr>
          <p:cNvPr id="76" name="Google Shape;76;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200"/>
              <a:buNone/>
              <a:defRPr/>
            </a:lvl1pPr>
          </a:lstStyle>
          <a:p>
            <a:endParaRPr/>
          </a:p>
        </p:txBody>
      </p:sp>
      <p:sp>
        <p:nvSpPr>
          <p:cNvPr id="77" name="Google Shape;77;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grpSp>
        <p:nvGrpSpPr>
          <p:cNvPr id="78" name="Google Shape;78;p10"/>
          <p:cNvGrpSpPr/>
          <p:nvPr/>
        </p:nvGrpSpPr>
        <p:grpSpPr>
          <a:xfrm>
            <a:off x="110617" y="631406"/>
            <a:ext cx="745763" cy="45826"/>
            <a:chOff x="4580561" y="2589004"/>
            <a:chExt cx="1064464" cy="25200"/>
          </a:xfrm>
        </p:grpSpPr>
        <p:sp>
          <p:nvSpPr>
            <p:cNvPr id="79" name="Google Shape;79;p1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3150" y="-20000"/>
            <a:ext cx="9193800" cy="626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 name="Google Shape;7;p1"/>
          <p:cNvSpPr txBox="1">
            <a:spLocks noGrp="1"/>
          </p:cNvSpPr>
          <p:nvPr>
            <p:ph type="title"/>
          </p:nvPr>
        </p:nvSpPr>
        <p:spPr>
          <a:xfrm>
            <a:off x="98450" y="8350"/>
            <a:ext cx="8592600" cy="5133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300"/>
              <a:buFont typeface="Meiryo"/>
              <a:buNone/>
              <a:defRPr sz="2300" b="1">
                <a:solidFill>
                  <a:schemeClr val="dk2"/>
                </a:solidFill>
                <a:latin typeface="Meiryo"/>
                <a:ea typeface="Meiryo"/>
                <a:cs typeface="Meiryo"/>
                <a:sym typeface="Meiryo"/>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8" name="Google Shape;8;p1"/>
          <p:cNvSpPr txBox="1">
            <a:spLocks noGrp="1"/>
          </p:cNvSpPr>
          <p:nvPr>
            <p:ph type="body" idx="1"/>
          </p:nvPr>
        </p:nvSpPr>
        <p:spPr>
          <a:xfrm>
            <a:off x="311700" y="739250"/>
            <a:ext cx="8520600" cy="3416400"/>
          </a:xfrm>
          <a:prstGeom prst="rect">
            <a:avLst/>
          </a:prstGeom>
          <a:noFill/>
          <a:ln>
            <a:noFill/>
          </a:ln>
        </p:spPr>
        <p:txBody>
          <a:bodyPr spcFirstLastPara="1" wrap="square" lIns="91425" tIns="91425" rIns="91425" bIns="91425" anchor="t" anchorCtr="0">
            <a:normAutofit/>
          </a:bodyPr>
          <a:lstStyle>
            <a:lvl1pPr marL="457200" lvl="0" indent="-368300">
              <a:lnSpc>
                <a:spcPct val="115000"/>
              </a:lnSpc>
              <a:spcBef>
                <a:spcPts val="0"/>
              </a:spcBef>
              <a:spcAft>
                <a:spcPts val="0"/>
              </a:spcAft>
              <a:buClr>
                <a:schemeClr val="accent1"/>
              </a:buClr>
              <a:buSzPts val="2200"/>
              <a:buFont typeface="Meiryo"/>
              <a:buChar char="●"/>
              <a:defRPr sz="2200">
                <a:solidFill>
                  <a:schemeClr val="accent1"/>
                </a:solidFill>
                <a:latin typeface="Meiryo"/>
                <a:ea typeface="Meiryo"/>
                <a:cs typeface="Meiryo"/>
                <a:sym typeface="Meiryo"/>
              </a:defRPr>
            </a:lvl1pPr>
            <a:lvl2pPr marL="914400" lvl="1"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2pPr>
            <a:lvl3pPr marL="1371600" lvl="2"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3pPr>
            <a:lvl4pPr marL="1828800" lvl="3"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4pPr>
            <a:lvl5pPr marL="2286000" lvl="4"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5pPr>
            <a:lvl6pPr marL="2743200" lvl="5"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6pPr>
            <a:lvl7pPr marL="3200400" lvl="6"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7pPr>
            <a:lvl8pPr marL="3657600" lvl="7"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8pPr>
            <a:lvl9pPr marL="4114800" lvl="8"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9pPr>
          </a:lstStyle>
          <a:p>
            <a:endParaRPr/>
          </a:p>
        </p:txBody>
      </p:sp>
      <p:sp>
        <p:nvSpPr>
          <p:cNvPr id="9" name="Google Shape;9;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KLFd_E8dBNM"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ctrTitle"/>
          </p:nvPr>
        </p:nvSpPr>
        <p:spPr>
          <a:xfrm>
            <a:off x="727950" y="1322450"/>
            <a:ext cx="7688100" cy="1904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sz="2300"/>
              <a:t>探究02　ディベート</a:t>
            </a:r>
            <a:endParaRPr sz="2300"/>
          </a:p>
          <a:p>
            <a:pPr marL="0" lvl="0" indent="0" algn="l" rtl="0">
              <a:spcBef>
                <a:spcPts val="0"/>
              </a:spcBef>
              <a:spcAft>
                <a:spcPts val="0"/>
              </a:spcAft>
              <a:buNone/>
            </a:pPr>
            <a:r>
              <a:rPr lang="ja" sz="5300"/>
              <a:t>フローシート・議題の分析</a:t>
            </a:r>
            <a:endParaRPr sz="611"/>
          </a:p>
        </p:txBody>
      </p:sp>
      <p:sp>
        <p:nvSpPr>
          <p:cNvPr id="98" name="Google Shape;98;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JP" altLang="en-US" sz="2300" dirty="0"/>
              <a:t>重要なことは何か　見極め記録しよう</a:t>
            </a:r>
            <a:endParaRPr sz="2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0" y="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0"/>
              <a:t>議題の分析</a:t>
            </a:r>
            <a:endParaRPr b="0"/>
          </a:p>
        </p:txBody>
      </p:sp>
      <p:sp>
        <p:nvSpPr>
          <p:cNvPr id="143" name="Google Shape;143;p20"/>
          <p:cNvSpPr txBox="1">
            <a:spLocks noGrp="1"/>
          </p:cNvSpPr>
          <p:nvPr>
            <p:ph type="body" idx="1"/>
          </p:nvPr>
        </p:nvSpPr>
        <p:spPr>
          <a:xfrm>
            <a:off x="194157" y="1054716"/>
            <a:ext cx="8561400" cy="8883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ja" dirty="0"/>
              <a:t>発表された論題で、誰が何をするのか、いつ、どこで、どのようにするのかなど状況を分析します。</a:t>
            </a:r>
            <a:endParaRPr dirty="0"/>
          </a:p>
        </p:txBody>
      </p:sp>
      <p:sp>
        <p:nvSpPr>
          <p:cNvPr id="144" name="Google Shape;144;p20"/>
          <p:cNvSpPr txBox="1"/>
          <p:nvPr/>
        </p:nvSpPr>
        <p:spPr>
          <a:xfrm>
            <a:off x="667200" y="1648511"/>
            <a:ext cx="7809600" cy="26250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ja" sz="2400" b="1" dirty="0">
                <a:solidFill>
                  <a:schemeClr val="accent1"/>
                </a:solidFill>
                <a:latin typeface="Meiryo"/>
                <a:ea typeface="Meiryo"/>
                <a:cs typeface="Meiryo"/>
                <a:sym typeface="Meiryo"/>
              </a:rPr>
              <a:t>① 準備やリサーチをするきっかけになる</a:t>
            </a:r>
            <a:endParaRPr sz="2400" b="1" dirty="0">
              <a:solidFill>
                <a:schemeClr val="accent1"/>
              </a:solidFill>
              <a:latin typeface="Meiryo"/>
              <a:ea typeface="Meiryo"/>
              <a:cs typeface="Meiryo"/>
              <a:sym typeface="Meiryo"/>
            </a:endParaRPr>
          </a:p>
          <a:p>
            <a:pPr marL="0" lvl="0" indent="0" algn="l" rtl="0">
              <a:lnSpc>
                <a:spcPct val="200000"/>
              </a:lnSpc>
              <a:spcBef>
                <a:spcPts val="0"/>
              </a:spcBef>
              <a:spcAft>
                <a:spcPts val="0"/>
              </a:spcAft>
              <a:buNone/>
            </a:pPr>
            <a:r>
              <a:rPr lang="ja" sz="2400" b="1" dirty="0">
                <a:solidFill>
                  <a:schemeClr val="accent1"/>
                </a:solidFill>
                <a:latin typeface="Meiryo"/>
                <a:ea typeface="Meiryo"/>
                <a:cs typeface="Meiryo"/>
                <a:sym typeface="Meiryo"/>
              </a:rPr>
              <a:t>② 準備やリサーチをする範囲がある程度絞られる</a:t>
            </a:r>
            <a:endParaRPr sz="2400" b="1" dirty="0">
              <a:solidFill>
                <a:schemeClr val="accent1"/>
              </a:solidFill>
              <a:latin typeface="Meiryo"/>
              <a:ea typeface="Meiryo"/>
              <a:cs typeface="Meiryo"/>
              <a:sym typeface="Meiryo"/>
            </a:endParaRPr>
          </a:p>
          <a:p>
            <a:pPr marL="0" lvl="0" indent="0" algn="l" rtl="0">
              <a:lnSpc>
                <a:spcPct val="200000"/>
              </a:lnSpc>
              <a:spcBef>
                <a:spcPts val="0"/>
              </a:spcBef>
              <a:spcAft>
                <a:spcPts val="0"/>
              </a:spcAft>
              <a:buNone/>
            </a:pPr>
            <a:r>
              <a:rPr lang="ja" sz="2400" b="1" dirty="0">
                <a:solidFill>
                  <a:schemeClr val="accent1"/>
                </a:solidFill>
                <a:latin typeface="Meiryo"/>
                <a:ea typeface="Meiryo"/>
                <a:cs typeface="Meiryo"/>
                <a:sym typeface="Meiryo"/>
              </a:rPr>
              <a:t>③ 試合をする際に定義するべき言葉がわかる</a:t>
            </a:r>
            <a:endParaRPr sz="2400" b="1" dirty="0">
              <a:solidFill>
                <a:schemeClr val="accent1"/>
              </a:solidFill>
              <a:latin typeface="Meiryo"/>
              <a:ea typeface="Meiryo"/>
              <a:cs typeface="Meiryo"/>
              <a:sym typeface="Meiryo"/>
            </a:endParaRPr>
          </a:p>
          <a:p>
            <a:pPr marL="0" lvl="0" indent="0" algn="l" rtl="0">
              <a:spcBef>
                <a:spcPts val="0"/>
              </a:spcBef>
              <a:spcAft>
                <a:spcPts val="0"/>
              </a:spcAft>
              <a:buNone/>
            </a:pPr>
            <a:endParaRPr sz="2200" dirty="0">
              <a:solidFill>
                <a:schemeClr val="accent1"/>
              </a:solidFill>
              <a:latin typeface="Meiryo"/>
              <a:ea typeface="Meiryo"/>
              <a:cs typeface="Meiryo"/>
              <a:sym typeface="Meiry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0" y="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0"/>
              <a:t>実際に分析している例</a:t>
            </a:r>
            <a:endParaRPr b="0"/>
          </a:p>
        </p:txBody>
      </p:sp>
      <p:grpSp>
        <p:nvGrpSpPr>
          <p:cNvPr id="151" name="Google Shape;151;p21"/>
          <p:cNvGrpSpPr/>
          <p:nvPr/>
        </p:nvGrpSpPr>
        <p:grpSpPr>
          <a:xfrm>
            <a:off x="272250" y="1330160"/>
            <a:ext cx="3171900" cy="3588139"/>
            <a:chOff x="272250" y="1330125"/>
            <a:chExt cx="3171900" cy="3412725"/>
          </a:xfrm>
        </p:grpSpPr>
        <p:cxnSp>
          <p:nvCxnSpPr>
            <p:cNvPr id="152" name="Google Shape;152;p21"/>
            <p:cNvCxnSpPr/>
            <p:nvPr/>
          </p:nvCxnSpPr>
          <p:spPr>
            <a:xfrm>
              <a:off x="841025" y="1330125"/>
              <a:ext cx="831300" cy="0"/>
            </a:xfrm>
            <a:prstGeom prst="straightConnector1">
              <a:avLst/>
            </a:prstGeom>
            <a:noFill/>
            <a:ln w="28575" cap="flat" cmpd="sng">
              <a:solidFill>
                <a:schemeClr val="dk1"/>
              </a:solidFill>
              <a:prstDash val="solid"/>
              <a:round/>
              <a:headEnd type="none" w="med" len="med"/>
              <a:tailEnd type="none" w="med" len="med"/>
            </a:ln>
          </p:spPr>
        </p:cxnSp>
        <p:cxnSp>
          <p:nvCxnSpPr>
            <p:cNvPr id="153" name="Google Shape;153;p21"/>
            <p:cNvCxnSpPr/>
            <p:nvPr/>
          </p:nvCxnSpPr>
          <p:spPr>
            <a:xfrm flipH="1">
              <a:off x="786500" y="1352000"/>
              <a:ext cx="393600" cy="787500"/>
            </a:xfrm>
            <a:prstGeom prst="straightConnector1">
              <a:avLst/>
            </a:prstGeom>
            <a:noFill/>
            <a:ln w="28575" cap="flat" cmpd="sng">
              <a:solidFill>
                <a:schemeClr val="dk1"/>
              </a:solidFill>
              <a:prstDash val="solid"/>
              <a:round/>
              <a:headEnd type="none" w="med" len="med"/>
              <a:tailEnd type="none" w="med" len="med"/>
            </a:ln>
          </p:spPr>
        </p:cxnSp>
        <p:sp>
          <p:nvSpPr>
            <p:cNvPr id="154" name="Google Shape;154;p21"/>
            <p:cNvSpPr txBox="1"/>
            <p:nvPr/>
          </p:nvSpPr>
          <p:spPr>
            <a:xfrm>
              <a:off x="272250" y="2125050"/>
              <a:ext cx="3171900" cy="26178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200">
                <a:solidFill>
                  <a:schemeClr val="accent1"/>
                </a:solidFill>
                <a:latin typeface="Meiryo"/>
                <a:ea typeface="Meiryo"/>
                <a:cs typeface="Meiryo"/>
                <a:sym typeface="Meiryo"/>
              </a:endParaRPr>
            </a:p>
            <a:p>
              <a:pPr marL="0" lvl="0" indent="0" algn="l" rtl="0">
                <a:spcBef>
                  <a:spcPts val="0"/>
                </a:spcBef>
                <a:spcAft>
                  <a:spcPts val="0"/>
                </a:spcAft>
                <a:buNone/>
              </a:pPr>
              <a:r>
                <a:rPr lang="ja" sz="2200">
                  <a:solidFill>
                    <a:schemeClr val="accent1"/>
                  </a:solidFill>
                  <a:latin typeface="Meiryo"/>
                  <a:ea typeface="Meiryo"/>
                  <a:cs typeface="Meiryo"/>
                  <a:sym typeface="Meiryo"/>
                </a:rPr>
                <a:t>「日本は」とは、</a:t>
              </a:r>
              <a:br>
                <a:rPr lang="ja" sz="2200">
                  <a:solidFill>
                    <a:schemeClr val="accent1"/>
                  </a:solidFill>
                  <a:latin typeface="Meiryo"/>
                  <a:ea typeface="Meiryo"/>
                  <a:cs typeface="Meiryo"/>
                  <a:sym typeface="Meiryo"/>
                </a:rPr>
              </a:br>
              <a:r>
                <a:rPr lang="ja" sz="2200">
                  <a:solidFill>
                    <a:schemeClr val="accent1"/>
                  </a:solidFill>
                  <a:latin typeface="Meiryo"/>
                  <a:ea typeface="Meiryo"/>
                  <a:cs typeface="Meiryo"/>
                  <a:sym typeface="Meiryo"/>
                </a:rPr>
                <a:t>日本の</a:t>
              </a:r>
              <a:r>
                <a:rPr lang="ja" sz="2200" b="1">
                  <a:solidFill>
                    <a:schemeClr val="accent1"/>
                  </a:solidFill>
                  <a:latin typeface="Meiryo"/>
                  <a:ea typeface="Meiryo"/>
                  <a:cs typeface="Meiryo"/>
                  <a:sym typeface="Meiryo"/>
                </a:rPr>
                <a:t>誰</a:t>
              </a:r>
              <a:r>
                <a:rPr lang="ja" sz="2200">
                  <a:solidFill>
                    <a:schemeClr val="accent1"/>
                  </a:solidFill>
                  <a:latin typeface="Meiryo"/>
                  <a:ea typeface="Meiryo"/>
                  <a:cs typeface="Meiryo"/>
                  <a:sym typeface="Meiryo"/>
                </a:rPr>
                <a:t>が</a:t>
              </a:r>
              <a:r>
                <a:rPr lang="ja" sz="2200" b="1">
                  <a:solidFill>
                    <a:schemeClr val="accent1"/>
                  </a:solidFill>
                  <a:latin typeface="Meiryo"/>
                  <a:ea typeface="Meiryo"/>
                  <a:cs typeface="Meiryo"/>
                  <a:sym typeface="Meiryo"/>
                </a:rPr>
                <a:t>何</a:t>
              </a:r>
              <a:r>
                <a:rPr lang="ja" sz="2200">
                  <a:solidFill>
                    <a:schemeClr val="accent1"/>
                  </a:solidFill>
                  <a:latin typeface="Meiryo"/>
                  <a:ea typeface="Meiryo"/>
                  <a:cs typeface="Meiryo"/>
                  <a:sym typeface="Meiryo"/>
                </a:rPr>
                <a:t>をする？</a:t>
              </a:r>
              <a:br>
                <a:rPr lang="ja" sz="2200">
                  <a:solidFill>
                    <a:schemeClr val="accent1"/>
                  </a:solidFill>
                  <a:latin typeface="Meiryo"/>
                  <a:ea typeface="Meiryo"/>
                  <a:cs typeface="Meiryo"/>
                  <a:sym typeface="Meiryo"/>
                </a:rPr>
              </a:br>
              <a:br>
                <a:rPr lang="ja" sz="2200">
                  <a:solidFill>
                    <a:schemeClr val="accent1"/>
                  </a:solidFill>
                  <a:latin typeface="Meiryo"/>
                  <a:ea typeface="Meiryo"/>
                  <a:cs typeface="Meiryo"/>
                  <a:sym typeface="Meiryo"/>
                </a:rPr>
              </a:br>
              <a:r>
                <a:rPr lang="ja" sz="1800">
                  <a:solidFill>
                    <a:schemeClr val="accent1"/>
                  </a:solidFill>
                  <a:latin typeface="Meiryo"/>
                  <a:ea typeface="Meiryo"/>
                  <a:cs typeface="Meiryo"/>
                  <a:sym typeface="Meiryo"/>
                </a:rPr>
                <a:t>厚生労働省などの国でしょうか、実際に消防署を運営している市町村でしょうか</a:t>
              </a:r>
              <a:endParaRPr sz="1800">
                <a:solidFill>
                  <a:schemeClr val="accent1"/>
                </a:solidFill>
                <a:latin typeface="Meiryo"/>
                <a:ea typeface="Meiryo"/>
                <a:cs typeface="Meiryo"/>
                <a:sym typeface="Meiryo"/>
              </a:endParaRPr>
            </a:p>
          </p:txBody>
        </p:sp>
      </p:grpSp>
      <p:grpSp>
        <p:nvGrpSpPr>
          <p:cNvPr id="155" name="Google Shape;155;p21"/>
          <p:cNvGrpSpPr/>
          <p:nvPr/>
        </p:nvGrpSpPr>
        <p:grpSpPr>
          <a:xfrm>
            <a:off x="1787100" y="1330125"/>
            <a:ext cx="7165575" cy="3588050"/>
            <a:chOff x="-2226325" y="1330125"/>
            <a:chExt cx="7165575" cy="3588050"/>
          </a:xfrm>
        </p:grpSpPr>
        <p:cxnSp>
          <p:nvCxnSpPr>
            <p:cNvPr id="156" name="Google Shape;156;p21"/>
            <p:cNvCxnSpPr/>
            <p:nvPr/>
          </p:nvCxnSpPr>
          <p:spPr>
            <a:xfrm>
              <a:off x="-2226325" y="1330125"/>
              <a:ext cx="831300" cy="0"/>
            </a:xfrm>
            <a:prstGeom prst="straightConnector1">
              <a:avLst/>
            </a:prstGeom>
            <a:noFill/>
            <a:ln w="28575" cap="flat" cmpd="sng">
              <a:solidFill>
                <a:schemeClr val="accent3"/>
              </a:solidFill>
              <a:prstDash val="solid"/>
              <a:round/>
              <a:headEnd type="none" w="med" len="med"/>
              <a:tailEnd type="none" w="med" len="med"/>
            </a:ln>
          </p:spPr>
        </p:cxnSp>
        <p:cxnSp>
          <p:nvCxnSpPr>
            <p:cNvPr id="157" name="Google Shape;157;p21"/>
            <p:cNvCxnSpPr/>
            <p:nvPr/>
          </p:nvCxnSpPr>
          <p:spPr>
            <a:xfrm>
              <a:off x="-1794225" y="1352000"/>
              <a:ext cx="2225100" cy="764100"/>
            </a:xfrm>
            <a:prstGeom prst="straightConnector1">
              <a:avLst/>
            </a:prstGeom>
            <a:noFill/>
            <a:ln w="28575" cap="flat" cmpd="sng">
              <a:solidFill>
                <a:schemeClr val="accent3"/>
              </a:solidFill>
              <a:prstDash val="solid"/>
              <a:round/>
              <a:headEnd type="none" w="med" len="med"/>
              <a:tailEnd type="none" w="med" len="med"/>
            </a:ln>
          </p:spPr>
        </p:cxnSp>
        <p:sp>
          <p:nvSpPr>
            <p:cNvPr id="158" name="Google Shape;158;p21"/>
            <p:cNvSpPr txBox="1"/>
            <p:nvPr/>
          </p:nvSpPr>
          <p:spPr>
            <a:xfrm>
              <a:off x="-437950" y="2110775"/>
              <a:ext cx="5377200" cy="28074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200" b="1">
                <a:solidFill>
                  <a:schemeClr val="accent1"/>
                </a:solidFill>
                <a:latin typeface="Meiryo"/>
                <a:ea typeface="Meiryo"/>
                <a:cs typeface="Meiryo"/>
                <a:sym typeface="Meiryo"/>
              </a:endParaRPr>
            </a:p>
            <a:p>
              <a:pPr marL="0" lvl="0" indent="0" algn="l" rtl="0">
                <a:spcBef>
                  <a:spcPts val="0"/>
                </a:spcBef>
                <a:spcAft>
                  <a:spcPts val="0"/>
                </a:spcAft>
                <a:buNone/>
              </a:pPr>
              <a:r>
                <a:rPr lang="ja" sz="2200" b="1">
                  <a:solidFill>
                    <a:schemeClr val="accent1"/>
                  </a:solidFill>
                  <a:latin typeface="Meiryo"/>
                  <a:ea typeface="Meiryo"/>
                  <a:cs typeface="Meiryo"/>
                  <a:sym typeface="Meiryo"/>
                </a:rPr>
                <a:t>「救急車」</a:t>
              </a:r>
              <a:r>
                <a:rPr lang="ja" sz="2200">
                  <a:solidFill>
                    <a:schemeClr val="accent1"/>
                  </a:solidFill>
                  <a:latin typeface="Meiryo"/>
                  <a:ea typeface="Meiryo"/>
                  <a:cs typeface="Meiryo"/>
                  <a:sym typeface="Meiryo"/>
                </a:rPr>
                <a:t>とは何か</a:t>
              </a:r>
              <a:endParaRPr sz="2200">
                <a:solidFill>
                  <a:schemeClr val="accent1"/>
                </a:solidFill>
                <a:latin typeface="Meiryo"/>
                <a:ea typeface="Meiryo"/>
                <a:cs typeface="Meiryo"/>
                <a:sym typeface="Meiryo"/>
              </a:endParaRPr>
            </a:p>
            <a:p>
              <a:pPr marL="269999" marR="241124" lvl="0" indent="0" algn="l" rtl="0">
                <a:spcBef>
                  <a:spcPts val="0"/>
                </a:spcBef>
                <a:spcAft>
                  <a:spcPts val="0"/>
                </a:spcAft>
                <a:buNone/>
              </a:pPr>
              <a:r>
                <a:rPr lang="ja" sz="1800">
                  <a:solidFill>
                    <a:schemeClr val="accent1"/>
                  </a:solidFill>
                  <a:latin typeface="Meiryo"/>
                  <a:ea typeface="Meiryo"/>
                  <a:cs typeface="Meiryo"/>
                  <a:sym typeface="Meiryo"/>
                </a:rPr>
                <a:t>鍵や水道管などの非常事態にかけつけてくれる「生活救急車」もありますが、こちらは既に有料です。</a:t>
              </a:r>
              <a:endParaRPr sz="1800">
                <a:solidFill>
                  <a:schemeClr val="accent1"/>
                </a:solidFill>
                <a:latin typeface="Meiryo"/>
                <a:ea typeface="Meiryo"/>
                <a:cs typeface="Meiryo"/>
                <a:sym typeface="Meiryo"/>
              </a:endParaRPr>
            </a:p>
            <a:p>
              <a:pPr marL="269999" marR="241124" lvl="0" indent="0" algn="l" rtl="0">
                <a:spcBef>
                  <a:spcPts val="0"/>
                </a:spcBef>
                <a:spcAft>
                  <a:spcPts val="0"/>
                </a:spcAft>
                <a:buNone/>
              </a:pPr>
              <a:r>
                <a:rPr lang="ja" sz="2200">
                  <a:solidFill>
                    <a:schemeClr val="accent1"/>
                  </a:solidFill>
                  <a:latin typeface="Meiryo"/>
                  <a:ea typeface="Meiryo"/>
                  <a:cs typeface="Meiryo"/>
                  <a:sym typeface="Meiryo"/>
                </a:rPr>
                <a:t>範囲が広すぎる言葉は、</a:t>
              </a:r>
              <a:br>
                <a:rPr lang="ja" sz="2200">
                  <a:solidFill>
                    <a:schemeClr val="accent1"/>
                  </a:solidFill>
                  <a:latin typeface="Meiryo"/>
                  <a:ea typeface="Meiryo"/>
                  <a:cs typeface="Meiryo"/>
                  <a:sym typeface="Meiryo"/>
                </a:rPr>
              </a:br>
              <a:r>
                <a:rPr lang="ja" sz="2200" b="1">
                  <a:solidFill>
                    <a:schemeClr val="accent1"/>
                  </a:solidFill>
                  <a:latin typeface="Meiryo"/>
                  <a:ea typeface="Meiryo"/>
                  <a:cs typeface="Meiryo"/>
                  <a:sym typeface="Meiryo"/>
                </a:rPr>
                <a:t>立論の際に言葉を定義するポイントになります。</a:t>
              </a:r>
              <a:endParaRPr sz="2200" b="1">
                <a:solidFill>
                  <a:schemeClr val="accent1"/>
                </a:solidFill>
                <a:latin typeface="Meiryo"/>
                <a:ea typeface="Meiryo"/>
                <a:cs typeface="Meiryo"/>
                <a:sym typeface="Meiryo"/>
              </a:endParaRPr>
            </a:p>
          </p:txBody>
        </p:sp>
      </p:grpSp>
      <p:sp>
        <p:nvSpPr>
          <p:cNvPr id="14" name="Google Shape;164;p22">
            <a:extLst>
              <a:ext uri="{FF2B5EF4-FFF2-40B4-BE49-F238E27FC236}">
                <a16:creationId xmlns:a16="http://schemas.microsoft.com/office/drawing/2014/main" id="{DDC32E51-F4B6-4F95-A900-B1F01030868C}"/>
              </a:ext>
            </a:extLst>
          </p:cNvPr>
          <p:cNvSpPr txBox="1">
            <a:spLocks noGrp="1"/>
          </p:cNvSpPr>
          <p:nvPr>
            <p:ph type="body" idx="1"/>
          </p:nvPr>
        </p:nvSpPr>
        <p:spPr>
          <a:xfrm>
            <a:off x="493602" y="901050"/>
            <a:ext cx="8335500" cy="535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ja" dirty="0"/>
              <a:t>「日本は救急車の利用を有料化するべきである。是か非か」</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0" y="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0"/>
              <a:t>実際に分析している例</a:t>
            </a:r>
            <a:endParaRPr b="0"/>
          </a:p>
        </p:txBody>
      </p:sp>
      <p:sp>
        <p:nvSpPr>
          <p:cNvPr id="164" name="Google Shape;164;p22"/>
          <p:cNvSpPr txBox="1">
            <a:spLocks noGrp="1"/>
          </p:cNvSpPr>
          <p:nvPr>
            <p:ph type="body" idx="1"/>
          </p:nvPr>
        </p:nvSpPr>
        <p:spPr>
          <a:xfrm>
            <a:off x="493602" y="901050"/>
            <a:ext cx="8335500" cy="535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ja" dirty="0"/>
              <a:t>「日本は救急車の利用を有料化するべきである。是か非か」</a:t>
            </a:r>
            <a:endParaRPr dirty="0"/>
          </a:p>
        </p:txBody>
      </p:sp>
      <p:grpSp>
        <p:nvGrpSpPr>
          <p:cNvPr id="165" name="Google Shape;165;p22"/>
          <p:cNvGrpSpPr/>
          <p:nvPr/>
        </p:nvGrpSpPr>
        <p:grpSpPr>
          <a:xfrm>
            <a:off x="240500" y="1297300"/>
            <a:ext cx="4736100" cy="3445550"/>
            <a:chOff x="272250" y="1297300"/>
            <a:chExt cx="4736100" cy="3445550"/>
          </a:xfrm>
        </p:grpSpPr>
        <p:cxnSp>
          <p:nvCxnSpPr>
            <p:cNvPr id="166" name="Google Shape;166;p22"/>
            <p:cNvCxnSpPr/>
            <p:nvPr/>
          </p:nvCxnSpPr>
          <p:spPr>
            <a:xfrm>
              <a:off x="2809850" y="1297300"/>
              <a:ext cx="831300" cy="0"/>
            </a:xfrm>
            <a:prstGeom prst="straightConnector1">
              <a:avLst/>
            </a:prstGeom>
            <a:noFill/>
            <a:ln w="28575" cap="flat" cmpd="sng">
              <a:solidFill>
                <a:srgbClr val="B45F06"/>
              </a:solidFill>
              <a:prstDash val="solid"/>
              <a:round/>
              <a:headEnd type="none" w="med" len="med"/>
              <a:tailEnd type="none" w="med" len="med"/>
            </a:ln>
          </p:spPr>
        </p:cxnSp>
        <p:cxnSp>
          <p:nvCxnSpPr>
            <p:cNvPr id="167" name="Google Shape;167;p22"/>
            <p:cNvCxnSpPr/>
            <p:nvPr/>
          </p:nvCxnSpPr>
          <p:spPr>
            <a:xfrm flipH="1">
              <a:off x="1443775" y="1319175"/>
              <a:ext cx="1781700" cy="789000"/>
            </a:xfrm>
            <a:prstGeom prst="straightConnector1">
              <a:avLst/>
            </a:prstGeom>
            <a:noFill/>
            <a:ln w="28575" cap="flat" cmpd="sng">
              <a:solidFill>
                <a:srgbClr val="B45F06"/>
              </a:solidFill>
              <a:prstDash val="solid"/>
              <a:round/>
              <a:headEnd type="none" w="med" len="med"/>
              <a:tailEnd type="none" w="med" len="med"/>
            </a:ln>
          </p:spPr>
        </p:cxnSp>
        <p:sp>
          <p:nvSpPr>
            <p:cNvPr id="168" name="Google Shape;168;p22"/>
            <p:cNvSpPr txBox="1"/>
            <p:nvPr/>
          </p:nvSpPr>
          <p:spPr>
            <a:xfrm>
              <a:off x="272250" y="2125050"/>
              <a:ext cx="4736100" cy="2617800"/>
            </a:xfrm>
            <a:prstGeom prst="rect">
              <a:avLst/>
            </a:prstGeom>
            <a:noFill/>
            <a:ln w="38100"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pPr marL="89999" marR="151062" lvl="0" indent="0" algn="l" rtl="0">
                <a:spcBef>
                  <a:spcPts val="0"/>
                </a:spcBef>
                <a:spcAft>
                  <a:spcPts val="0"/>
                </a:spcAft>
                <a:buNone/>
              </a:pPr>
              <a:r>
                <a:rPr lang="ja" sz="2200">
                  <a:solidFill>
                    <a:schemeClr val="accent1"/>
                  </a:solidFill>
                  <a:latin typeface="Meiryo"/>
                  <a:ea typeface="Meiryo"/>
                  <a:cs typeface="Meiryo"/>
                  <a:sym typeface="Meiryo"/>
                </a:rPr>
                <a:t>救急車は、</a:t>
              </a:r>
              <a:br>
                <a:rPr lang="ja" sz="2200">
                  <a:solidFill>
                    <a:schemeClr val="accent1"/>
                  </a:solidFill>
                  <a:latin typeface="Meiryo"/>
                  <a:ea typeface="Meiryo"/>
                  <a:cs typeface="Meiryo"/>
                  <a:sym typeface="Meiryo"/>
                </a:rPr>
              </a:br>
              <a:r>
                <a:rPr lang="ja" sz="2200" b="1">
                  <a:solidFill>
                    <a:schemeClr val="accent1"/>
                  </a:solidFill>
                  <a:latin typeface="Meiryo"/>
                  <a:ea typeface="Meiryo"/>
                  <a:cs typeface="Meiryo"/>
                  <a:sym typeface="Meiryo"/>
                </a:rPr>
                <a:t>患者さんが使用する</a:t>
              </a:r>
              <a:r>
                <a:rPr lang="ja" sz="2200">
                  <a:solidFill>
                    <a:schemeClr val="accent1"/>
                  </a:solidFill>
                  <a:latin typeface="Meiryo"/>
                  <a:ea typeface="Meiryo"/>
                  <a:cs typeface="Meiryo"/>
                  <a:sym typeface="Meiryo"/>
                </a:rPr>
                <a:t>のですが、</a:t>
              </a:r>
              <a:br>
                <a:rPr lang="ja" sz="2200">
                  <a:solidFill>
                    <a:schemeClr val="accent1"/>
                  </a:solidFill>
                  <a:latin typeface="Meiryo"/>
                  <a:ea typeface="Meiryo"/>
                  <a:cs typeface="Meiryo"/>
                  <a:sym typeface="Meiryo"/>
                </a:rPr>
              </a:br>
              <a:r>
                <a:rPr lang="ja" sz="2200">
                  <a:solidFill>
                    <a:schemeClr val="accent1"/>
                  </a:solidFill>
                  <a:latin typeface="Meiryo"/>
                  <a:ea typeface="Meiryo"/>
                  <a:cs typeface="Meiryo"/>
                  <a:sym typeface="Meiryo"/>
                </a:rPr>
                <a:t>患者さんは様々な状況で救急車を必要とし利用されていると考えられます。</a:t>
              </a:r>
              <a:r>
                <a:rPr lang="ja" sz="900">
                  <a:solidFill>
                    <a:schemeClr val="accent1"/>
                  </a:solidFill>
                  <a:latin typeface="Meiryo"/>
                  <a:ea typeface="Meiryo"/>
                  <a:cs typeface="Meiryo"/>
                  <a:sym typeface="Meiryo"/>
                </a:rPr>
                <a:t>もしかしたら、職員の人が移動にも使うかも・・・</a:t>
              </a:r>
              <a:br>
                <a:rPr lang="ja" sz="2200">
                  <a:solidFill>
                    <a:schemeClr val="accent1"/>
                  </a:solidFill>
                  <a:latin typeface="Meiryo"/>
                  <a:ea typeface="Meiryo"/>
                  <a:cs typeface="Meiryo"/>
                  <a:sym typeface="Meiryo"/>
                </a:rPr>
              </a:br>
              <a:r>
                <a:rPr lang="ja" sz="2200">
                  <a:solidFill>
                    <a:schemeClr val="accent1"/>
                  </a:solidFill>
                  <a:latin typeface="Meiryo"/>
                  <a:ea typeface="Meiryo"/>
                  <a:cs typeface="Meiryo"/>
                  <a:sym typeface="Meiryo"/>
                </a:rPr>
                <a:t>広い範囲で考えをめぐらせてみましょう。</a:t>
              </a:r>
              <a:endParaRPr sz="2200">
                <a:solidFill>
                  <a:schemeClr val="accent1"/>
                </a:solidFill>
                <a:latin typeface="Meiryo"/>
                <a:ea typeface="Meiryo"/>
                <a:cs typeface="Meiryo"/>
                <a:sym typeface="Meiryo"/>
              </a:endParaRPr>
            </a:p>
          </p:txBody>
        </p:sp>
      </p:grpSp>
      <p:grpSp>
        <p:nvGrpSpPr>
          <p:cNvPr id="169" name="Google Shape;169;p22"/>
          <p:cNvGrpSpPr/>
          <p:nvPr/>
        </p:nvGrpSpPr>
        <p:grpSpPr>
          <a:xfrm>
            <a:off x="3719450" y="1291925"/>
            <a:ext cx="4850200" cy="3456300"/>
            <a:chOff x="-272725" y="1286375"/>
            <a:chExt cx="4850200" cy="3456300"/>
          </a:xfrm>
        </p:grpSpPr>
        <p:cxnSp>
          <p:nvCxnSpPr>
            <p:cNvPr id="170" name="Google Shape;170;p22"/>
            <p:cNvCxnSpPr/>
            <p:nvPr/>
          </p:nvCxnSpPr>
          <p:spPr>
            <a:xfrm>
              <a:off x="-272725" y="1286375"/>
              <a:ext cx="831300" cy="0"/>
            </a:xfrm>
            <a:prstGeom prst="straightConnector1">
              <a:avLst/>
            </a:prstGeom>
            <a:noFill/>
            <a:ln w="28575" cap="flat" cmpd="sng">
              <a:solidFill>
                <a:srgbClr val="9900FF"/>
              </a:solidFill>
              <a:prstDash val="solid"/>
              <a:round/>
              <a:headEnd type="none" w="med" len="med"/>
              <a:tailEnd type="none" w="med" len="med"/>
            </a:ln>
          </p:spPr>
        </p:cxnSp>
        <p:cxnSp>
          <p:nvCxnSpPr>
            <p:cNvPr id="171" name="Google Shape;171;p22"/>
            <p:cNvCxnSpPr/>
            <p:nvPr/>
          </p:nvCxnSpPr>
          <p:spPr>
            <a:xfrm>
              <a:off x="76125" y="1286375"/>
              <a:ext cx="2176500" cy="842400"/>
            </a:xfrm>
            <a:prstGeom prst="straightConnector1">
              <a:avLst/>
            </a:prstGeom>
            <a:noFill/>
            <a:ln w="28575" cap="flat" cmpd="sng">
              <a:solidFill>
                <a:srgbClr val="9900FF"/>
              </a:solidFill>
              <a:prstDash val="solid"/>
              <a:round/>
              <a:headEnd type="none" w="med" len="med"/>
              <a:tailEnd type="none" w="med" len="med"/>
            </a:ln>
          </p:spPr>
        </p:cxnSp>
        <p:sp>
          <p:nvSpPr>
            <p:cNvPr id="172" name="Google Shape;172;p22"/>
            <p:cNvSpPr txBox="1"/>
            <p:nvPr/>
          </p:nvSpPr>
          <p:spPr>
            <a:xfrm>
              <a:off x="1364775" y="2128775"/>
              <a:ext cx="3212700" cy="2613900"/>
            </a:xfrm>
            <a:prstGeom prst="rect">
              <a:avLst/>
            </a:prstGeom>
            <a:noFill/>
            <a:ln w="3810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89999" marR="53827" lvl="0" indent="0" algn="l" rtl="0">
                <a:spcBef>
                  <a:spcPts val="0"/>
                </a:spcBef>
                <a:spcAft>
                  <a:spcPts val="0"/>
                </a:spcAft>
                <a:buNone/>
              </a:pPr>
              <a:endParaRPr sz="1600">
                <a:solidFill>
                  <a:schemeClr val="accent1"/>
                </a:solidFill>
                <a:latin typeface="Meiryo"/>
                <a:ea typeface="Meiryo"/>
                <a:cs typeface="Meiryo"/>
                <a:sym typeface="Meiryo"/>
              </a:endParaRPr>
            </a:p>
            <a:p>
              <a:pPr marL="89999" marR="53827" lvl="0" indent="0" algn="l" rtl="0">
                <a:spcBef>
                  <a:spcPts val="0"/>
                </a:spcBef>
                <a:spcAft>
                  <a:spcPts val="0"/>
                </a:spcAft>
                <a:buNone/>
              </a:pPr>
              <a:r>
                <a:rPr lang="ja" sz="1600">
                  <a:solidFill>
                    <a:schemeClr val="accent1"/>
                  </a:solidFill>
                  <a:latin typeface="Meiryo"/>
                  <a:ea typeface="Meiryo"/>
                  <a:cs typeface="Meiryo"/>
                  <a:sym typeface="Meiryo"/>
                </a:rPr>
                <a:t>有料化されたら</a:t>
              </a:r>
              <a:r>
                <a:rPr lang="ja" sz="2200">
                  <a:solidFill>
                    <a:schemeClr val="accent1"/>
                  </a:solidFill>
                  <a:latin typeface="Meiryo"/>
                  <a:ea typeface="Meiryo"/>
                  <a:cs typeface="Meiryo"/>
                  <a:sym typeface="Meiryo"/>
                </a:rPr>
                <a:t>、</a:t>
              </a:r>
              <a:br>
                <a:rPr lang="ja" sz="2200">
                  <a:solidFill>
                    <a:schemeClr val="accent1"/>
                  </a:solidFill>
                  <a:latin typeface="Meiryo"/>
                  <a:ea typeface="Meiryo"/>
                  <a:cs typeface="Meiryo"/>
                  <a:sym typeface="Meiryo"/>
                </a:rPr>
              </a:br>
              <a:r>
                <a:rPr lang="ja" sz="2200" b="1">
                  <a:solidFill>
                    <a:schemeClr val="accent1"/>
                  </a:solidFill>
                  <a:latin typeface="Meiryo"/>
                  <a:ea typeface="Meiryo"/>
                  <a:cs typeface="Meiryo"/>
                  <a:sym typeface="Meiryo"/>
                </a:rPr>
                <a:t>利用者はどこにお金を払うのでしょう。</a:t>
              </a:r>
              <a:endParaRPr sz="2200" b="1">
                <a:solidFill>
                  <a:schemeClr val="accent1"/>
                </a:solidFill>
                <a:latin typeface="Meiryo"/>
                <a:ea typeface="Meiryo"/>
                <a:cs typeface="Meiryo"/>
                <a:sym typeface="Meiryo"/>
              </a:endParaRPr>
            </a:p>
            <a:p>
              <a:pPr marL="89999" marR="53827" lvl="0" indent="0" algn="l" rtl="0">
                <a:spcBef>
                  <a:spcPts val="0"/>
                </a:spcBef>
                <a:spcAft>
                  <a:spcPts val="0"/>
                </a:spcAft>
                <a:buNone/>
              </a:pPr>
              <a:r>
                <a:rPr lang="ja" sz="1800">
                  <a:solidFill>
                    <a:schemeClr val="accent1"/>
                  </a:solidFill>
                  <a:latin typeface="Meiryo"/>
                  <a:ea typeface="Meiryo"/>
                  <a:cs typeface="Meiryo"/>
                  <a:sym typeface="Meiryo"/>
                </a:rPr>
                <a:t>そもそも</a:t>
              </a:r>
              <a:r>
                <a:rPr lang="ja" sz="2200" b="1">
                  <a:solidFill>
                    <a:schemeClr val="accent1"/>
                  </a:solidFill>
                  <a:latin typeface="Meiryo"/>
                  <a:ea typeface="Meiryo"/>
                  <a:cs typeface="Meiryo"/>
                  <a:sym typeface="Meiryo"/>
                </a:rPr>
                <a:t>現在は誰が費用を負担</a:t>
              </a:r>
              <a:r>
                <a:rPr lang="ja" sz="1800">
                  <a:solidFill>
                    <a:schemeClr val="accent1"/>
                  </a:solidFill>
                  <a:latin typeface="Meiryo"/>
                  <a:ea typeface="Meiryo"/>
                  <a:cs typeface="Meiryo"/>
                  <a:sym typeface="Meiryo"/>
                </a:rPr>
                <a:t>しているのでしょうか。</a:t>
              </a:r>
              <a:br>
                <a:rPr lang="ja" sz="2200">
                  <a:solidFill>
                    <a:schemeClr val="accent1"/>
                  </a:solidFill>
                  <a:latin typeface="Meiryo"/>
                  <a:ea typeface="Meiryo"/>
                  <a:cs typeface="Meiryo"/>
                  <a:sym typeface="Meiryo"/>
                </a:rPr>
              </a:br>
              <a:endParaRPr sz="2200">
                <a:solidFill>
                  <a:schemeClr val="accent1"/>
                </a:solidFill>
                <a:latin typeface="Meiryo"/>
                <a:ea typeface="Meiryo"/>
                <a:cs typeface="Meiryo"/>
                <a:sym typeface="Meiry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0" y="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0"/>
              <a:t>今回の議題を分析してみよう</a:t>
            </a:r>
            <a:endParaRPr b="0"/>
          </a:p>
        </p:txBody>
      </p:sp>
      <p:sp>
        <p:nvSpPr>
          <p:cNvPr id="178" name="Google Shape;178;p23"/>
          <p:cNvSpPr txBox="1">
            <a:spLocks noGrp="1"/>
          </p:cNvSpPr>
          <p:nvPr>
            <p:ph type="body" idx="1"/>
          </p:nvPr>
        </p:nvSpPr>
        <p:spPr>
          <a:xfrm>
            <a:off x="181625" y="1011550"/>
            <a:ext cx="8162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ja" sz="1400" b="1" dirty="0"/>
              <a:t>「○○○○○○○○○○○○○○○○」</a:t>
            </a:r>
            <a:endParaRPr sz="1400" dirty="0"/>
          </a:p>
        </p:txBody>
      </p:sp>
      <p:sp>
        <p:nvSpPr>
          <p:cNvPr id="179" name="Google Shape;179;p23"/>
          <p:cNvSpPr txBox="1">
            <a:spLocks noGrp="1"/>
          </p:cNvSpPr>
          <p:nvPr>
            <p:ph type="body" idx="1"/>
          </p:nvPr>
        </p:nvSpPr>
        <p:spPr>
          <a:xfrm>
            <a:off x="490650" y="1656875"/>
            <a:ext cx="8162700" cy="338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dirty="0"/>
              <a:t>実際に、議題を分析してみましょう。</a:t>
            </a:r>
            <a:endParaRPr dirty="0"/>
          </a:p>
          <a:p>
            <a:pPr marL="0" lvl="0" indent="0" algn="l" rtl="0">
              <a:spcBef>
                <a:spcPts val="1200"/>
              </a:spcBef>
              <a:spcAft>
                <a:spcPts val="0"/>
              </a:spcAft>
              <a:buNone/>
            </a:pPr>
            <a:r>
              <a:rPr lang="ja" dirty="0"/>
              <a:t>一つ一つの単語について、その意味や</a:t>
            </a:r>
            <a:r>
              <a:rPr lang="ja-JP" altLang="en-US" dirty="0"/>
              <a:t>指している</a:t>
            </a:r>
            <a:r>
              <a:rPr lang="ja" dirty="0"/>
              <a:t>内容、さらには定義されていない曖昧な部分がないか考えてください。</a:t>
            </a:r>
            <a:endParaRPr dirty="0"/>
          </a:p>
          <a:p>
            <a:pPr marL="0" lvl="0" indent="0" algn="l" rtl="0">
              <a:spcBef>
                <a:spcPts val="1200"/>
              </a:spcBef>
              <a:spcAft>
                <a:spcPts val="1200"/>
              </a:spcAft>
              <a:buNone/>
            </a:pPr>
            <a:r>
              <a:rPr lang="ja" dirty="0"/>
              <a:t>分析した内容はGoogleフォームから送信してください。</a:t>
            </a:r>
            <a:br>
              <a:rPr lang="ja" dirty="0"/>
            </a:br>
            <a:r>
              <a:rPr lang="ja" sz="1700" dirty="0"/>
              <a:t>（分析内容を流出させてディベートにおいて不利になるようなことはありません。ただしチームメイトには積極的に</a:t>
            </a:r>
            <a:r>
              <a:rPr lang="ja-JP" altLang="en-US" sz="1700"/>
              <a:t>話し合って</a:t>
            </a:r>
            <a:r>
              <a:rPr lang="ja" sz="1700"/>
              <a:t>共有</a:t>
            </a:r>
            <a:r>
              <a:rPr lang="ja" sz="1700" dirty="0"/>
              <a:t>しておきましょう。）</a:t>
            </a:r>
            <a:endParaRPr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1026225" y="1820650"/>
            <a:ext cx="6671100" cy="258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5000"/>
              <a:t>フローシート</a:t>
            </a:r>
            <a:r>
              <a:rPr lang="ja" sz="4100"/>
              <a:t>で</a:t>
            </a:r>
            <a:br>
              <a:rPr lang="ja" sz="4100"/>
            </a:br>
            <a:r>
              <a:rPr lang="ja" sz="4100"/>
              <a:t>ディベート内容記録する</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0" y="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フローシートを書いてみよう</a:t>
            </a:r>
            <a:endParaRPr/>
          </a:p>
        </p:txBody>
      </p:sp>
      <p:sp>
        <p:nvSpPr>
          <p:cNvPr id="104" name="Google Shape;104;p14"/>
          <p:cNvSpPr txBox="1">
            <a:spLocks noGrp="1"/>
          </p:cNvSpPr>
          <p:nvPr>
            <p:ph type="body" idx="1"/>
          </p:nvPr>
        </p:nvSpPr>
        <p:spPr>
          <a:xfrm>
            <a:off x="263100" y="776225"/>
            <a:ext cx="8880900" cy="4075800"/>
          </a:xfrm>
          <a:prstGeom prst="rect">
            <a:avLst/>
          </a:prstGeom>
        </p:spPr>
        <p:txBody>
          <a:bodyPr spcFirstLastPara="1" wrap="square" lIns="91425" tIns="91425" rIns="91425" bIns="91425" anchor="t" anchorCtr="0">
            <a:noAutofit/>
          </a:bodyPr>
          <a:lstStyle/>
          <a:p>
            <a:pPr marL="101600" marR="101600" lvl="0" indent="0" algn="l" rtl="0">
              <a:spcBef>
                <a:spcPts val="800"/>
              </a:spcBef>
              <a:spcAft>
                <a:spcPts val="0"/>
              </a:spcAft>
              <a:buNone/>
            </a:pPr>
            <a:r>
              <a:rPr lang="ja" sz="1050" dirty="0">
                <a:solidFill>
                  <a:srgbClr val="333333"/>
                </a:solidFill>
                <a:highlight>
                  <a:srgbClr val="FFFFFF"/>
                </a:highlight>
                <a:latin typeface="Meiryo"/>
                <a:ea typeface="Meiryo"/>
                <a:cs typeface="Meiryo"/>
                <a:sym typeface="Meiryo"/>
              </a:rPr>
              <a:t>スタートブックの「５フローシートでメモをとる」を見る。</a:t>
            </a:r>
            <a:endParaRPr sz="1050" dirty="0">
              <a:solidFill>
                <a:srgbClr val="333333"/>
              </a:solidFill>
              <a:highlight>
                <a:srgbClr val="FFFFFF"/>
              </a:highlight>
            </a:endParaRPr>
          </a:p>
          <a:p>
            <a:pPr marL="101600" marR="101600" lvl="0" indent="0" algn="l" rtl="0">
              <a:spcBef>
                <a:spcPts val="800"/>
              </a:spcBef>
              <a:spcAft>
                <a:spcPts val="0"/>
              </a:spcAft>
              <a:buNone/>
            </a:pPr>
            <a:r>
              <a:rPr lang="ja" sz="2350" b="1" dirty="0">
                <a:solidFill>
                  <a:srgbClr val="333333"/>
                </a:solidFill>
                <a:highlight>
                  <a:srgbClr val="FFFFFF"/>
                </a:highlight>
              </a:rPr>
              <a:t>口頭によるコミュニケーションだけで試合が展開されるので、</a:t>
            </a:r>
            <a:br>
              <a:rPr lang="ja" sz="2350" b="1" dirty="0">
                <a:solidFill>
                  <a:srgbClr val="333333"/>
                </a:solidFill>
                <a:highlight>
                  <a:srgbClr val="FFFFFF"/>
                </a:highlight>
              </a:rPr>
            </a:br>
            <a:r>
              <a:rPr lang="ja" sz="2350" b="1" dirty="0">
                <a:solidFill>
                  <a:srgbClr val="333333"/>
                </a:solidFill>
                <a:highlight>
                  <a:srgbClr val="FFFFFF"/>
                </a:highlight>
              </a:rPr>
              <a:t>メモ(フローシート）を作ることが不可欠！</a:t>
            </a:r>
            <a:endParaRPr sz="2550" b="1" dirty="0">
              <a:solidFill>
                <a:srgbClr val="333333"/>
              </a:solidFill>
              <a:highlight>
                <a:srgbClr val="FFFFFF"/>
              </a:highlight>
            </a:endParaRPr>
          </a:p>
          <a:p>
            <a:pPr marL="809999" marR="101600" lvl="0" indent="-161925" algn="l" rtl="0">
              <a:spcBef>
                <a:spcPts val="800"/>
              </a:spcBef>
              <a:spcAft>
                <a:spcPts val="0"/>
              </a:spcAft>
              <a:buClr>
                <a:srgbClr val="333333"/>
              </a:buClr>
              <a:buSzPts val="2550"/>
              <a:buFont typeface="Meiryo"/>
              <a:buAutoNum type="arabicPeriod"/>
            </a:pPr>
            <a:r>
              <a:rPr lang="ja" sz="2450" dirty="0">
                <a:solidFill>
                  <a:srgbClr val="333333"/>
                </a:solidFill>
                <a:highlight>
                  <a:srgbClr val="FFFFFF"/>
                </a:highlight>
                <a:latin typeface="Meiryo"/>
                <a:ea typeface="Meiryo"/>
                <a:cs typeface="Meiryo"/>
                <a:sym typeface="Meiryo"/>
              </a:rPr>
              <a:t>関連する議論を矢印でつなぐ</a:t>
            </a:r>
            <a:endParaRPr sz="2450" dirty="0">
              <a:solidFill>
                <a:srgbClr val="333333"/>
              </a:solidFill>
              <a:highlight>
                <a:srgbClr val="FFFFFF"/>
              </a:highlight>
              <a:latin typeface="Meiryo"/>
              <a:ea typeface="Meiryo"/>
              <a:cs typeface="Meiryo"/>
              <a:sym typeface="Meiryo"/>
            </a:endParaRPr>
          </a:p>
          <a:p>
            <a:pPr marL="809999" marR="101600" lvl="0" indent="-161925" algn="l" rtl="0">
              <a:spcBef>
                <a:spcPts val="1000"/>
              </a:spcBef>
              <a:spcAft>
                <a:spcPts val="0"/>
              </a:spcAft>
              <a:buClr>
                <a:srgbClr val="333333"/>
              </a:buClr>
              <a:buSzPts val="2550"/>
              <a:buFont typeface="Meiryo"/>
              <a:buAutoNum type="arabicPeriod"/>
            </a:pPr>
            <a:r>
              <a:rPr lang="ja" sz="2450" dirty="0">
                <a:solidFill>
                  <a:srgbClr val="333333"/>
                </a:solidFill>
                <a:highlight>
                  <a:srgbClr val="FFFFFF"/>
                </a:highlight>
                <a:latin typeface="Meiryo"/>
                <a:ea typeface="Meiryo"/>
                <a:cs typeface="Meiryo"/>
                <a:sym typeface="Meiryo"/>
              </a:rPr>
              <a:t>メリット・デメリットで別の欄を使用する</a:t>
            </a:r>
            <a:endParaRPr sz="2450" dirty="0">
              <a:solidFill>
                <a:srgbClr val="333333"/>
              </a:solidFill>
              <a:highlight>
                <a:srgbClr val="FFFFFF"/>
              </a:highlight>
              <a:latin typeface="Meiryo"/>
              <a:ea typeface="Meiryo"/>
              <a:cs typeface="Meiryo"/>
              <a:sym typeface="Meiryo"/>
            </a:endParaRPr>
          </a:p>
          <a:p>
            <a:pPr marL="809999" marR="101600" lvl="0" indent="-161925" algn="l" rtl="0">
              <a:spcBef>
                <a:spcPts val="1000"/>
              </a:spcBef>
              <a:spcAft>
                <a:spcPts val="0"/>
              </a:spcAft>
              <a:buClr>
                <a:srgbClr val="333333"/>
              </a:buClr>
              <a:buSzPts val="2550"/>
              <a:buFont typeface="Meiryo"/>
              <a:buAutoNum type="arabicPeriod"/>
            </a:pPr>
            <a:r>
              <a:rPr lang="ja" sz="2450" dirty="0">
                <a:solidFill>
                  <a:srgbClr val="333333"/>
                </a:solidFill>
                <a:highlight>
                  <a:srgbClr val="FFFFFF"/>
                </a:highlight>
                <a:latin typeface="Meiryo"/>
                <a:ea typeface="Meiryo"/>
                <a:cs typeface="Meiryo"/>
                <a:sym typeface="Meiryo"/>
              </a:rPr>
              <a:t>良く出てくる言葉は、略語を使う</a:t>
            </a:r>
            <a:endParaRPr sz="2450" dirty="0">
              <a:solidFill>
                <a:srgbClr val="333333"/>
              </a:solidFill>
              <a:highlight>
                <a:srgbClr val="FFFFFF"/>
              </a:highlight>
              <a:latin typeface="Meiryo"/>
              <a:ea typeface="Meiryo"/>
              <a:cs typeface="Meiryo"/>
              <a:sym typeface="Meiryo"/>
            </a:endParaRPr>
          </a:p>
          <a:p>
            <a:pPr marL="809999" marR="101600" lvl="0" indent="-161925" algn="l" rtl="0">
              <a:spcBef>
                <a:spcPts val="1000"/>
              </a:spcBef>
              <a:spcAft>
                <a:spcPts val="0"/>
              </a:spcAft>
              <a:buClr>
                <a:srgbClr val="333333"/>
              </a:buClr>
              <a:buSzPts val="2550"/>
              <a:buFont typeface="Meiryo"/>
              <a:buAutoNum type="arabicPeriod"/>
            </a:pPr>
            <a:r>
              <a:rPr lang="ja" sz="2450" dirty="0">
                <a:solidFill>
                  <a:srgbClr val="333333"/>
                </a:solidFill>
                <a:highlight>
                  <a:srgbClr val="FFFFFF"/>
                </a:highlight>
                <a:latin typeface="Meiryo"/>
                <a:ea typeface="Meiryo"/>
                <a:cs typeface="Meiryo"/>
                <a:sym typeface="Meiryo"/>
              </a:rPr>
              <a:t>データなどの数値を優先して書きとる</a:t>
            </a:r>
            <a:endParaRPr sz="2450" dirty="0">
              <a:solidFill>
                <a:srgbClr val="333333"/>
              </a:solidFill>
              <a:highlight>
                <a:srgbClr val="FFFFFF"/>
              </a:highlight>
              <a:latin typeface="Meiryo"/>
              <a:ea typeface="Meiryo"/>
              <a:cs typeface="Meiryo"/>
              <a:sym typeface="Meiryo"/>
            </a:endParaRPr>
          </a:p>
          <a:p>
            <a:pPr marL="809999" marR="101600" lvl="0" indent="-161925" algn="l" rtl="0">
              <a:spcBef>
                <a:spcPts val="1000"/>
              </a:spcBef>
              <a:spcAft>
                <a:spcPts val="1000"/>
              </a:spcAft>
              <a:buClr>
                <a:srgbClr val="333333"/>
              </a:buClr>
              <a:buSzPts val="2550"/>
              <a:buFont typeface="Meiryo"/>
              <a:buAutoNum type="arabicPeriod"/>
            </a:pPr>
            <a:r>
              <a:rPr lang="ja" sz="2450" dirty="0">
                <a:solidFill>
                  <a:srgbClr val="333333"/>
                </a:solidFill>
                <a:highlight>
                  <a:srgbClr val="FFFFFF"/>
                </a:highlight>
                <a:latin typeface="Meiryo"/>
                <a:ea typeface="Meiryo"/>
                <a:cs typeface="Meiryo"/>
                <a:sym typeface="Meiryo"/>
              </a:rPr>
              <a:t>肯定側、否定側の議論で書きとるペンの色を変える</a:t>
            </a:r>
            <a:endParaRPr sz="2450" dirty="0">
              <a:solidFill>
                <a:srgbClr val="333333"/>
              </a:solidFill>
              <a:highlight>
                <a:srgbClr val="FFFFFF"/>
              </a:highlight>
              <a:latin typeface="Meiryo"/>
              <a:ea typeface="Meiryo"/>
              <a:cs typeface="Meiryo"/>
              <a:sym typeface="Meiry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0" y="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dirty="0"/>
              <a:t>記載例　（日本は救急車の利用を</a:t>
            </a:r>
            <a:r>
              <a:rPr lang="ja-JP" altLang="en-US" dirty="0"/>
              <a:t>有料化</a:t>
            </a:r>
            <a:r>
              <a:rPr lang="ja" dirty="0"/>
              <a:t>すべきである）</a:t>
            </a:r>
            <a:endParaRPr dirty="0"/>
          </a:p>
        </p:txBody>
      </p:sp>
      <p:pic>
        <p:nvPicPr>
          <p:cNvPr id="110" name="Google Shape;110;p15"/>
          <p:cNvPicPr preferRelativeResize="0"/>
          <p:nvPr/>
        </p:nvPicPr>
        <p:blipFill rotWithShape="1">
          <a:blip r:embed="rId3">
            <a:alphaModFix/>
          </a:blip>
          <a:srcRect t="6558" b="50740"/>
          <a:stretch/>
        </p:blipFill>
        <p:spPr>
          <a:xfrm>
            <a:off x="1767225" y="684725"/>
            <a:ext cx="6860625" cy="4458775"/>
          </a:xfrm>
          <a:prstGeom prst="rect">
            <a:avLst/>
          </a:prstGeom>
          <a:noFill/>
          <a:ln>
            <a:noFill/>
          </a:ln>
        </p:spPr>
      </p:pic>
      <p:pic>
        <p:nvPicPr>
          <p:cNvPr id="111" name="Google Shape;111;p15"/>
          <p:cNvPicPr preferRelativeResize="0"/>
          <p:nvPr/>
        </p:nvPicPr>
        <p:blipFill rotWithShape="1">
          <a:blip r:embed="rId4">
            <a:alphaModFix/>
          </a:blip>
          <a:srcRect l="25620" t="17498" r="41277" b="50834"/>
          <a:stretch/>
        </p:blipFill>
        <p:spPr>
          <a:xfrm>
            <a:off x="3425290" y="1505049"/>
            <a:ext cx="2116525" cy="36384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6"/>
          <p:cNvPicPr preferRelativeResize="0"/>
          <p:nvPr/>
        </p:nvPicPr>
        <p:blipFill rotWithShape="1">
          <a:blip r:embed="rId3">
            <a:alphaModFix/>
          </a:blip>
          <a:srcRect b="44629"/>
          <a:stretch/>
        </p:blipFill>
        <p:spPr>
          <a:xfrm>
            <a:off x="2714800" y="644850"/>
            <a:ext cx="3189775" cy="4421349"/>
          </a:xfrm>
          <a:prstGeom prst="rect">
            <a:avLst/>
          </a:prstGeom>
          <a:noFill/>
          <a:ln>
            <a:noFill/>
          </a:ln>
        </p:spPr>
      </p:pic>
      <p:sp>
        <p:nvSpPr>
          <p:cNvPr id="117" name="Google Shape;117;p16"/>
          <p:cNvSpPr txBox="1"/>
          <p:nvPr/>
        </p:nvSpPr>
        <p:spPr>
          <a:xfrm>
            <a:off x="212075" y="762975"/>
            <a:ext cx="2116500" cy="6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2700">
                <a:latin typeface="Lato"/>
                <a:ea typeface="Lato"/>
                <a:cs typeface="Lato"/>
                <a:sym typeface="Lato"/>
              </a:rPr>
              <a:t>否定側立論</a:t>
            </a:r>
            <a:endParaRPr sz="2700">
              <a:latin typeface="Lato"/>
              <a:ea typeface="Lato"/>
              <a:cs typeface="Lato"/>
              <a:sym typeface="Lato"/>
            </a:endParaRPr>
          </a:p>
        </p:txBody>
      </p:sp>
      <p:sp>
        <p:nvSpPr>
          <p:cNvPr id="118" name="Google Shape;118;p16"/>
          <p:cNvSpPr txBox="1">
            <a:spLocks noGrp="1"/>
          </p:cNvSpPr>
          <p:nvPr>
            <p:ph type="title"/>
          </p:nvPr>
        </p:nvSpPr>
        <p:spPr>
          <a:xfrm>
            <a:off x="0" y="0"/>
            <a:ext cx="7688700" cy="535200"/>
          </a:xfrm>
          <a:prstGeom prst="rect">
            <a:avLst/>
          </a:prstGeom>
        </p:spPr>
        <p:txBody>
          <a:bodyPr spcFirstLastPara="1" wrap="square" lIns="91425" tIns="91425" rIns="91425" bIns="91425" anchor="t" anchorCtr="0">
            <a:normAutofit fontScale="90000"/>
          </a:bodyPr>
          <a:lstStyle/>
          <a:p>
            <a:pPr lvl="0"/>
            <a:r>
              <a:rPr lang="ja" dirty="0"/>
              <a:t>記載例　（日本は救急車の利用を</a:t>
            </a:r>
            <a:r>
              <a:rPr lang="ja-JP" altLang="en-US" dirty="0"/>
              <a:t>有料化</a:t>
            </a:r>
            <a:r>
              <a:rPr lang="ja" dirty="0"/>
              <a:t>すべきである）</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7"/>
          <p:cNvPicPr preferRelativeResize="0"/>
          <p:nvPr/>
        </p:nvPicPr>
        <p:blipFill rotWithShape="1">
          <a:blip r:embed="rId3">
            <a:alphaModFix/>
          </a:blip>
          <a:srcRect b="10466"/>
          <a:stretch/>
        </p:blipFill>
        <p:spPr>
          <a:xfrm>
            <a:off x="1682388" y="0"/>
            <a:ext cx="5779215"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0" y="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dirty="0"/>
              <a:t>実際にフローシートを書いてみよう！</a:t>
            </a:r>
            <a:endParaRPr dirty="0"/>
          </a:p>
        </p:txBody>
      </p:sp>
      <p:sp>
        <p:nvSpPr>
          <p:cNvPr id="130" name="Google Shape;130;p18"/>
          <p:cNvSpPr txBox="1"/>
          <p:nvPr/>
        </p:nvSpPr>
        <p:spPr>
          <a:xfrm>
            <a:off x="0" y="4481325"/>
            <a:ext cx="8661600" cy="43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 b="1" dirty="0">
                <a:solidFill>
                  <a:srgbClr val="0F0F0F"/>
                </a:solidFill>
                <a:highlight>
                  <a:srgbClr val="FFFFFF"/>
                </a:highlight>
              </a:rPr>
              <a:t>国際日本語ディベート講座2014　モデルディベート（外国人労働者受け入れ論題）</a:t>
            </a:r>
            <a:endParaRPr b="1" dirty="0">
              <a:solidFill>
                <a:srgbClr val="0F0F0F"/>
              </a:solidFill>
              <a:highlight>
                <a:srgbClr val="FFFFFF"/>
              </a:highlight>
            </a:endParaRPr>
          </a:p>
        </p:txBody>
      </p:sp>
      <p:sp>
        <p:nvSpPr>
          <p:cNvPr id="131" name="Google Shape;131;p18"/>
          <p:cNvSpPr txBox="1"/>
          <p:nvPr/>
        </p:nvSpPr>
        <p:spPr>
          <a:xfrm>
            <a:off x="0" y="4732888"/>
            <a:ext cx="7414800" cy="27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000" dirty="0"/>
              <a:t>https://www.youtube.com/watch?v=KLFd_E8dBNM</a:t>
            </a:r>
            <a:endParaRPr sz="1000" dirty="0"/>
          </a:p>
        </p:txBody>
      </p:sp>
      <p:pic>
        <p:nvPicPr>
          <p:cNvPr id="3" name="オンライン メディア 2" title="国際日本語ディベート講座2014　モデルディベート（外国人労働者受け入れ論題）">
            <a:hlinkClick r:id="" action="ppaction://media"/>
            <a:extLst>
              <a:ext uri="{FF2B5EF4-FFF2-40B4-BE49-F238E27FC236}">
                <a16:creationId xmlns:a16="http://schemas.microsoft.com/office/drawing/2014/main" id="{BED50435-BF18-4AD7-997E-AC9919AC8DCF}"/>
              </a:ext>
            </a:extLst>
          </p:cNvPr>
          <p:cNvPicPr>
            <a:picLocks noRot="1" noChangeAspect="1"/>
          </p:cNvPicPr>
          <p:nvPr>
            <a:videoFile r:link="rId1"/>
          </p:nvPr>
        </p:nvPicPr>
        <p:blipFill>
          <a:blip r:embed="rId4"/>
          <a:stretch>
            <a:fillRect/>
          </a:stretch>
        </p:blipFill>
        <p:spPr>
          <a:xfrm>
            <a:off x="101599" y="710113"/>
            <a:ext cx="6840645" cy="3847862"/>
          </a:xfrm>
          <a:prstGeom prst="rect">
            <a:avLst/>
          </a:prstGeom>
        </p:spPr>
      </p:pic>
      <p:sp>
        <p:nvSpPr>
          <p:cNvPr id="6" name="テキスト ボックス 5">
            <a:extLst>
              <a:ext uri="{FF2B5EF4-FFF2-40B4-BE49-F238E27FC236}">
                <a16:creationId xmlns:a16="http://schemas.microsoft.com/office/drawing/2014/main" id="{F070B97C-EB1B-4CCC-AB9D-F67D7ADA024C}"/>
              </a:ext>
            </a:extLst>
          </p:cNvPr>
          <p:cNvSpPr txBox="1"/>
          <p:nvPr/>
        </p:nvSpPr>
        <p:spPr>
          <a:xfrm>
            <a:off x="7043843" y="1379167"/>
            <a:ext cx="1948873" cy="1538883"/>
          </a:xfrm>
          <a:prstGeom prst="rect">
            <a:avLst/>
          </a:prstGeom>
          <a:noFill/>
        </p:spPr>
        <p:txBody>
          <a:bodyPr wrap="square" rtlCol="0">
            <a:spAutoFit/>
          </a:bodyPr>
          <a:lstStyle/>
          <a:p>
            <a:r>
              <a:rPr kumimoji="1" lang="en-US" altLang="ja-JP" sz="2400" dirty="0">
                <a:latin typeface="メイリオ" panose="020B0604030504040204" pitchFamily="50" charset="-128"/>
                <a:ea typeface="メイリオ" panose="020B0604030504040204" pitchFamily="50" charset="-128"/>
              </a:rPr>
              <a:t>5:30</a:t>
            </a:r>
            <a:r>
              <a:rPr kumimoji="1" lang="ja-JP" altLang="en-US" dirty="0">
                <a:latin typeface="メイリオ" panose="020B0604030504040204" pitchFamily="50" charset="-128"/>
                <a:ea typeface="メイリオ" panose="020B0604030504040204" pitchFamily="50" charset="-128"/>
              </a:rPr>
              <a:t>ごろから</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ディベート開始です。</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モデルディベートを聞いて</a:t>
            </a:r>
            <a:r>
              <a:rPr kumimoji="1" lang="ja-JP" altLang="en-US" b="1" dirty="0">
                <a:latin typeface="メイリオ" panose="020B0604030504040204" pitchFamily="50" charset="-128"/>
                <a:ea typeface="メイリオ" panose="020B0604030504040204" pitchFamily="50" charset="-128"/>
              </a:rPr>
              <a:t>フローシート</a:t>
            </a:r>
            <a:r>
              <a:rPr kumimoji="1" lang="ja-JP" altLang="en-US" dirty="0">
                <a:latin typeface="メイリオ" panose="020B0604030504040204" pitchFamily="50" charset="-128"/>
                <a:ea typeface="メイリオ" panose="020B0604030504040204" pitchFamily="50" charset="-128"/>
              </a:rPr>
              <a:t>を書いてみましょう。</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0" y="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フローシートに書きもれがないかチェックしてみよう</a:t>
            </a:r>
            <a:endParaRPr/>
          </a:p>
        </p:txBody>
      </p:sp>
      <p:sp>
        <p:nvSpPr>
          <p:cNvPr id="137" name="Google Shape;137;p19"/>
          <p:cNvSpPr txBox="1">
            <a:spLocks noGrp="1"/>
          </p:cNvSpPr>
          <p:nvPr>
            <p:ph type="body" idx="1"/>
          </p:nvPr>
        </p:nvSpPr>
        <p:spPr>
          <a:xfrm>
            <a:off x="291300" y="986573"/>
            <a:ext cx="8561400" cy="387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2900" b="1" dirty="0"/>
              <a:t>隣の人とフローシートを見比べてみましょう。</a:t>
            </a:r>
            <a:endParaRPr sz="2900" b="1" dirty="0"/>
          </a:p>
          <a:p>
            <a:pPr marL="0" lvl="0" indent="0" algn="l" rtl="0">
              <a:spcBef>
                <a:spcPts val="1200"/>
              </a:spcBef>
              <a:spcAft>
                <a:spcPts val="0"/>
              </a:spcAft>
              <a:buNone/>
            </a:pPr>
            <a:r>
              <a:rPr lang="ja" dirty="0"/>
              <a:t>どのような違いがありましたか？</a:t>
            </a:r>
            <a:endParaRPr dirty="0"/>
          </a:p>
          <a:p>
            <a:pPr marL="0" lvl="0" indent="0" algn="l" rtl="0">
              <a:spcBef>
                <a:spcPts val="1200"/>
              </a:spcBef>
              <a:spcAft>
                <a:spcPts val="0"/>
              </a:spcAft>
              <a:buNone/>
            </a:pPr>
            <a:r>
              <a:rPr lang="ja" dirty="0"/>
              <a:t>重要情報の書きもれはありませんか？</a:t>
            </a:r>
            <a:endParaRPr dirty="0"/>
          </a:p>
          <a:p>
            <a:pPr marL="0" lvl="0" indent="0" algn="l" rtl="0">
              <a:spcBef>
                <a:spcPts val="1200"/>
              </a:spcBef>
              <a:spcAft>
                <a:spcPts val="0"/>
              </a:spcAft>
              <a:buNone/>
            </a:pPr>
            <a:r>
              <a:rPr lang="ja" dirty="0"/>
              <a:t>そもそも、何が重要情報でしたか？</a:t>
            </a:r>
            <a:endParaRPr dirty="0"/>
          </a:p>
          <a:p>
            <a:pPr marL="0" lvl="0" indent="0" algn="l" rtl="0">
              <a:spcBef>
                <a:spcPts val="1200"/>
              </a:spcBef>
              <a:spcAft>
                <a:spcPts val="1200"/>
              </a:spcAft>
              <a:buNone/>
            </a:pPr>
            <a:r>
              <a:rPr lang="ja" dirty="0"/>
              <a:t>振り返りをしてください。</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803975" y="1836525"/>
            <a:ext cx="6671100" cy="258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5000"/>
              <a:t>議題を分析する</a:t>
            </a:r>
            <a:endParaRPr sz="4400"/>
          </a:p>
        </p:txBody>
      </p:sp>
    </p:spTree>
  </p:cSld>
  <p:clrMapOvr>
    <a:masterClrMapping/>
  </p:clrMapOvr>
</p:sld>
</file>

<file path=ppt/theme/theme1.xml><?xml version="1.0" encoding="utf-8"?>
<a:theme xmlns:a="http://schemas.openxmlformats.org/drawingml/2006/main" name="Streamline">
  <a:themeElements>
    <a:clrScheme name="Streamline">
      <a:dk1>
        <a:srgbClr val="211DD1"/>
      </a:dk1>
      <a:lt1>
        <a:srgbClr val="FFFFFF"/>
      </a:lt1>
      <a:dk2>
        <a:srgbClr val="FFFFFF"/>
      </a:dk2>
      <a:lt2>
        <a:srgbClr val="1155CC"/>
      </a:lt2>
      <a:accent1>
        <a:srgbClr val="030303"/>
      </a:accent1>
      <a:accent2>
        <a:srgbClr val="6AA4C8"/>
      </a:accent2>
      <a:accent3>
        <a:srgbClr val="6AA84F"/>
      </a:accent3>
      <a:accent4>
        <a:srgbClr val="A2FFE8"/>
      </a:accent4>
      <a:accent5>
        <a:srgbClr val="0000FF"/>
      </a:accent5>
      <a:accent6>
        <a:srgbClr val="FFB8A2"/>
      </a:accent6>
      <a:hlink>
        <a:srgbClr val="073763"/>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641</Words>
  <Application>Microsoft Office PowerPoint</Application>
  <PresentationFormat>画面に合わせる (16:9)</PresentationFormat>
  <Paragraphs>52</Paragraphs>
  <Slides>13</Slides>
  <Notes>13</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メイリオ</vt:lpstr>
      <vt:lpstr>Raleway</vt:lpstr>
      <vt:lpstr>Lato</vt:lpstr>
      <vt:lpstr>メイリオ</vt:lpstr>
      <vt:lpstr>Arial</vt:lpstr>
      <vt:lpstr>Streamline</vt:lpstr>
      <vt:lpstr>探究02　ディベート フローシート・議題の分析</vt:lpstr>
      <vt:lpstr>フローシートで ディベート内容記録する</vt:lpstr>
      <vt:lpstr>フローシートを書いてみよう</vt:lpstr>
      <vt:lpstr>記載例　（日本は救急車の利用を有料化すべきである）</vt:lpstr>
      <vt:lpstr>記載例　（日本は救急車の利用を有料化すべきである）</vt:lpstr>
      <vt:lpstr>PowerPoint プレゼンテーション</vt:lpstr>
      <vt:lpstr>実際にフローシートを書いてみよう！</vt:lpstr>
      <vt:lpstr>フローシートに書きもれがないかチェックしてみよう</vt:lpstr>
      <vt:lpstr>議題を分析する</vt:lpstr>
      <vt:lpstr>議題の分析</vt:lpstr>
      <vt:lpstr>実際に分析している例</vt:lpstr>
      <vt:lpstr>実際に分析している例</vt:lpstr>
      <vt:lpstr>今回の議題を分析してみよう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探究02　ディベート フローシート・議題の分析</dc:title>
  <cp:lastModifiedBy>屶網 健太郎</cp:lastModifiedBy>
  <cp:revision>6</cp:revision>
  <dcterms:modified xsi:type="dcterms:W3CDTF">2023-12-28T08:22:22Z</dcterms:modified>
</cp:coreProperties>
</file>